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  <p:sldMasterId id="2147483681" r:id="rId5"/>
  </p:sldMasterIdLst>
  <p:sldIdLst>
    <p:sldId id="274" r:id="rId6"/>
    <p:sldId id="257" r:id="rId7"/>
    <p:sldId id="258" r:id="rId8"/>
    <p:sldId id="259" r:id="rId9"/>
    <p:sldId id="261" r:id="rId10"/>
    <p:sldId id="266" r:id="rId11"/>
    <p:sldId id="268" r:id="rId12"/>
    <p:sldId id="273" r:id="rId13"/>
    <p:sldId id="267" r:id="rId14"/>
    <p:sldId id="285" r:id="rId15"/>
    <p:sldId id="286" r:id="rId16"/>
    <p:sldId id="275" r:id="rId17"/>
    <p:sldId id="260" r:id="rId18"/>
    <p:sldId id="262" r:id="rId19"/>
    <p:sldId id="263" r:id="rId20"/>
    <p:sldId id="264" r:id="rId21"/>
    <p:sldId id="265" r:id="rId22"/>
    <p:sldId id="269" r:id="rId23"/>
    <p:sldId id="271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6" autoAdjust="0"/>
    <p:restoredTop sz="94660"/>
  </p:normalViewPr>
  <p:slideViewPr>
    <p:cSldViewPr snapToGrid="0">
      <p:cViewPr varScale="1">
        <p:scale>
          <a:sx n="77" d="100"/>
          <a:sy n="77" d="100"/>
        </p:scale>
        <p:origin x="62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75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0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99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6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37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28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8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1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1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B1BF-4039-460D-A637-65428CBD720E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07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269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8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88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46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03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16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23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862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3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6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B1BF-4039-460D-A637-65428CBD720E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7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8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2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n.wikipedia.org/wiki/Zlatan_Ibrahimovi%C4%8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lltomwhisky.se/2016/11/varldens-basta-gin-ar-svensk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etzanette/7281281712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7.JPG"/><Relationship Id="rId7" Type="http://schemas.openxmlformats.org/officeDocument/2006/relationships/image" Target="../media/image30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Sweden/Sverige</a:t>
            </a:r>
            <a:endParaRPr lang="sv-SE" b="1" dirty="0"/>
          </a:p>
        </p:txBody>
      </p:sp>
      <p:pic>
        <p:nvPicPr>
          <p:cNvPr id="4" name="Platshållare för innehåll 3" descr="SVEAS C1: Sveriges geografi och natu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465" y="1825625"/>
            <a:ext cx="6119069" cy="4351338"/>
          </a:xfrm>
        </p:spPr>
      </p:pic>
    </p:spTree>
    <p:extLst>
      <p:ext uri="{BB962C8B-B14F-4D97-AF65-F5344CB8AC3E}">
        <p14:creationId xmlns:p14="http://schemas.microsoft.com/office/powerpoint/2010/main" val="24652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4" descr="En bild som visar berg, utomhus, natur, gräs&#10;&#10;Beskrivning genererad med mycket hög exakthet">
            <a:extLst>
              <a:ext uri="{FF2B5EF4-FFF2-40B4-BE49-F238E27FC236}">
                <a16:creationId xmlns:a16="http://schemas.microsoft.com/office/drawing/2014/main" id="{1A34A4A7-838C-4976-86EA-B97175069D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373" r="29849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GB" dirty="0">
                <a:cs typeface="Calibri Light"/>
              </a:rPr>
              <a:t>Swedish mountains and nature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>
                <a:cs typeface="Calibri"/>
              </a:rPr>
              <a:t>In Sweden </a:t>
            </a:r>
            <a:r>
              <a:rPr lang="sv-SE" dirty="0" err="1">
                <a:cs typeface="Calibri"/>
              </a:rPr>
              <a:t>we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have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many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mountains</a:t>
            </a:r>
            <a:r>
              <a:rPr lang="sv-SE" dirty="0">
                <a:cs typeface="Calibri"/>
              </a:rPr>
              <a:t> in on the </a:t>
            </a:r>
            <a:r>
              <a:rPr lang="sv-SE" dirty="0" err="1">
                <a:cs typeface="Calibri"/>
              </a:rPr>
              <a:t>north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side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of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sweden</a:t>
            </a:r>
            <a:r>
              <a:rPr lang="sv-SE" dirty="0">
                <a:cs typeface="Calibri"/>
              </a:rPr>
              <a:t> and in the </a:t>
            </a:r>
            <a:r>
              <a:rPr lang="sv-SE" dirty="0" err="1">
                <a:cs typeface="Calibri"/>
              </a:rPr>
              <a:t>south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of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sweden</a:t>
            </a:r>
            <a:r>
              <a:rPr lang="sv-SE" dirty="0">
                <a:cs typeface="Calibri"/>
              </a:rPr>
              <a:t> </a:t>
            </a:r>
            <a:r>
              <a:rPr lang="sv-SE" dirty="0" err="1">
                <a:cs typeface="Calibri"/>
              </a:rPr>
              <a:t>it´s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very</a:t>
            </a:r>
            <a:r>
              <a:rPr lang="sv-SE" dirty="0">
                <a:cs typeface="Calibri"/>
              </a:rPr>
              <a:t> flat land.</a:t>
            </a:r>
          </a:p>
        </p:txBody>
      </p:sp>
    </p:spTree>
    <p:extLst>
      <p:ext uri="{BB962C8B-B14F-4D97-AF65-F5344CB8AC3E}">
        <p14:creationId xmlns:p14="http://schemas.microsoft.com/office/powerpoint/2010/main" val="29673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5D3925-9580-4A34-BC4B-C26B6F69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highest </a:t>
            </a:r>
            <a:r>
              <a:rPr lang="en-US" sz="2300" kern="1200" dirty="0" err="1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mouantain</a:t>
            </a:r>
            <a:r>
              <a:rPr lang="en-US" sz="23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in Sweden is Kebnekaise and it´s 2106 m over the sea level. In </a:t>
            </a:r>
            <a:r>
              <a:rPr lang="en-US" sz="2300" kern="1200" dirty="0" err="1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sweden</a:t>
            </a:r>
            <a:r>
              <a:rPr lang="en-US" sz="23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we have four seasons we have summer, </a:t>
            </a:r>
            <a:r>
              <a:rPr lang="en-US" sz="2300" kern="1200" dirty="0" err="1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authun</a:t>
            </a:r>
            <a:r>
              <a:rPr lang="en-US" sz="2300" kern="12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winter and spring. A whole 4 months is Sweden covered with a surface of a shiny and beautiful snow that makes the country a nice place to visit if you don't mind of the cold.</a:t>
            </a:r>
            <a:r>
              <a:rPr lang="en-US" sz="2300" dirty="0" smtClean="0">
                <a:solidFill>
                  <a:srgbClr val="FFFFFF"/>
                </a:solidFill>
              </a:rPr>
              <a:t> </a:t>
            </a:r>
            <a:endParaRPr lang="en-US" sz="23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Bildobjekt 4" descr="En bild som visar snö, utomhus, natur, skidåkning&#10;&#10;Beskrivning genererad med mycket hög exakthet">
            <a:extLst>
              <a:ext uri="{FF2B5EF4-FFF2-40B4-BE49-F238E27FC236}">
                <a16:creationId xmlns:a16="http://schemas.microsoft.com/office/drawing/2014/main" id="{54DCFFA5-156A-4E3C-B9C2-96EA93634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874" y="0"/>
            <a:ext cx="10067107" cy="6711405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1419497" y="375532"/>
            <a:ext cx="71584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highest </a:t>
            </a:r>
            <a:r>
              <a:rPr lang="en-US" dirty="0" err="1"/>
              <a:t>mouantain</a:t>
            </a:r>
            <a:r>
              <a:rPr lang="en-US" dirty="0"/>
              <a:t> in Sweden is Kebnekaise and it´s 2106 m over the sea level. In </a:t>
            </a:r>
            <a:r>
              <a:rPr lang="en-US" dirty="0" err="1"/>
              <a:t>sweden</a:t>
            </a:r>
            <a:r>
              <a:rPr lang="en-US" dirty="0"/>
              <a:t> we have four seasons we have summer, </a:t>
            </a:r>
            <a:r>
              <a:rPr lang="en-US" dirty="0" err="1"/>
              <a:t>authun</a:t>
            </a:r>
            <a:r>
              <a:rPr lang="en-US" dirty="0"/>
              <a:t>, winter and spring. A whole 4 months is Sweden covered with a surface of a shiny and beautiful snow that makes the country a nice place to visit if you don't mind of the cold.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139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055A5D-42AD-498C-BED5-5B4CB7050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dirty="0"/>
              <a:t>In the summer of </a:t>
            </a:r>
            <a:r>
              <a:rPr lang="en-US" sz="2500" dirty="0" err="1"/>
              <a:t>sweden</a:t>
            </a:r>
            <a:r>
              <a:rPr lang="en-US" sz="2500" dirty="0"/>
              <a:t> its warm like any other country except for the mountains and lakes that are exceptional. In the south </a:t>
            </a:r>
            <a:r>
              <a:rPr lang="en-US" sz="2500" dirty="0" err="1"/>
              <a:t>sweden</a:t>
            </a:r>
            <a:r>
              <a:rPr lang="en-US" sz="2500" dirty="0"/>
              <a:t> it´s a lot of fields with pretty </a:t>
            </a:r>
            <a:r>
              <a:rPr lang="en-US" sz="2500" dirty="0" err="1"/>
              <a:t>flovers</a:t>
            </a:r>
            <a:r>
              <a:rPr lang="en-US" sz="2500" dirty="0"/>
              <a:t> and plants</a:t>
            </a:r>
          </a:p>
        </p:txBody>
      </p:sp>
      <p:pic>
        <p:nvPicPr>
          <p:cNvPr id="4" name="Bildobjekt 4" descr="En bild som visar gräs, utomhus, fält, spår&#10;&#10;Beskrivning genererad med mycket hög exakthet">
            <a:extLst>
              <a:ext uri="{FF2B5EF4-FFF2-40B4-BE49-F238E27FC236}">
                <a16:creationId xmlns:a16="http://schemas.microsoft.com/office/drawing/2014/main" id="{7079EAAF-046F-4CA2-A3EA-72541DC05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642"/>
          <a:stretch/>
        </p:blipFill>
        <p:spPr>
          <a:xfrm>
            <a:off x="1037211" y="916412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2628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24856"/>
            <a:ext cx="9144000" cy="590431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>
                <a:latin typeface="Aparajita"/>
                <a:cs typeface="Calibri Light"/>
              </a:rPr>
              <a:t>SNOW</a:t>
            </a:r>
            <a:endParaRPr lang="sv-SE" dirty="0">
              <a:latin typeface="Aparajita"/>
              <a:cs typeface="Aparajita"/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62446" y="556398"/>
            <a:ext cx="8985850" cy="361108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sv-SE" dirty="0"/>
          </a:p>
          <a:p>
            <a:r>
              <a:rPr lang="en-GB" dirty="0">
                <a:cs typeface="Calibri" panose="020F0502020204030204"/>
              </a:rPr>
              <a:t>Snow is frozen water that falls from the sky. Snow coming in the winter when it´s cold outside. It´s like a white cold powder. You can play whit snow and build snowman's. </a:t>
            </a:r>
          </a:p>
          <a:p>
            <a:r>
              <a:rPr lang="en-GB" dirty="0">
                <a:cs typeface="Calibri" panose="020F0502020204030204"/>
              </a:rPr>
              <a:t>Snow it´s not in everyone's countries, but in Sweden there is snow.</a:t>
            </a:r>
          </a:p>
          <a:p>
            <a:r>
              <a:rPr lang="en-GB" dirty="0">
                <a:cs typeface="Calibri" panose="020F0502020204030204"/>
              </a:rPr>
              <a:t>In Sweden we called it "</a:t>
            </a:r>
            <a:r>
              <a:rPr lang="en-GB" dirty="0" err="1">
                <a:cs typeface="Calibri" panose="020F0502020204030204"/>
              </a:rPr>
              <a:t>snö</a:t>
            </a:r>
            <a:r>
              <a:rPr lang="en-GB" dirty="0">
                <a:cs typeface="Calibri" panose="020F0502020204030204"/>
              </a:rPr>
              <a:t>"</a:t>
            </a:r>
          </a:p>
        </p:txBody>
      </p:sp>
      <p:pic>
        <p:nvPicPr>
          <p:cNvPr id="4" name="Bildobjekt 4" descr="En bild som visar snö, utomhus, skidåkning, land&#10;&#10;Beskrivning genererad med mycket hög exakthet">
            <a:extLst>
              <a:ext uri="{FF2B5EF4-FFF2-40B4-BE49-F238E27FC236}">
                <a16:creationId xmlns:a16="http://schemas.microsoft.com/office/drawing/2014/main" id="{CCB46288-8569-4C1A-8A8B-311739704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077" y="3591010"/>
            <a:ext cx="4784784" cy="269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88630" y="4760132"/>
            <a:ext cx="5093596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/>
              <a:t>Hockey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226706" y="4767660"/>
            <a:ext cx="5173613" cy="177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80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dirty="0"/>
              <a:t>Sweden has had many good hockey players over the years, for example Peter Forsberg, Viktor Hedman, Linus Ullmark</a:t>
            </a:r>
            <a:endParaRPr lang="en-US" sz="1800" dirty="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/>
          </a:p>
        </p:txBody>
      </p:sp>
      <p:pic>
        <p:nvPicPr>
          <p:cNvPr id="4" name="Bildobjekt 4" descr="En bild som visar person, byggnad, gul, skidåkning&#10;&#10;Beskrivning genererad med mycket hög exakthet">
            <a:extLst>
              <a:ext uri="{FF2B5EF4-FFF2-40B4-BE49-F238E27FC236}">
                <a16:creationId xmlns:a16="http://schemas.microsoft.com/office/drawing/2014/main" id="{A80D9E51-028D-4413-AEC7-62808067FD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9" b="19375"/>
          <a:stretch/>
        </p:blipFill>
        <p:spPr>
          <a:xfrm>
            <a:off x="20" y="2872"/>
            <a:ext cx="12191980" cy="4595954"/>
          </a:xfrm>
          <a:custGeom>
            <a:avLst/>
            <a:gdLst>
              <a:gd name="connsiteX0" fmla="*/ 0 w 12192000"/>
              <a:gd name="connsiteY0" fmla="*/ 0 h 4621300"/>
              <a:gd name="connsiteX1" fmla="*/ 12192000 w 12192000"/>
              <a:gd name="connsiteY1" fmla="*/ 0 h 4621300"/>
              <a:gd name="connsiteX2" fmla="*/ 12192000 w 12192000"/>
              <a:gd name="connsiteY2" fmla="*/ 3104412 h 4621300"/>
              <a:gd name="connsiteX3" fmla="*/ 12192000 w 12192000"/>
              <a:gd name="connsiteY3" fmla="*/ 3296537 h 4621300"/>
              <a:gd name="connsiteX4" fmla="*/ 12192000 w 12192000"/>
              <a:gd name="connsiteY4" fmla="*/ 4272355 h 4621300"/>
              <a:gd name="connsiteX5" fmla="*/ 12113803 w 12192000"/>
              <a:gd name="connsiteY5" fmla="*/ 4280638 h 4621300"/>
              <a:gd name="connsiteX6" fmla="*/ 6753597 w 12192000"/>
              <a:gd name="connsiteY6" fmla="*/ 4604195 h 4621300"/>
              <a:gd name="connsiteX7" fmla="*/ 400746 w 12192000"/>
              <a:gd name="connsiteY7" fmla="*/ 4432852 h 4621300"/>
              <a:gd name="connsiteX8" fmla="*/ 0 w 12192000"/>
              <a:gd name="connsiteY8" fmla="*/ 4395876 h 4621300"/>
              <a:gd name="connsiteX9" fmla="*/ 0 w 12192000"/>
              <a:gd name="connsiteY9" fmla="*/ 3296537 h 4621300"/>
              <a:gd name="connsiteX10" fmla="*/ 0 w 12192000"/>
              <a:gd name="connsiteY10" fmla="*/ 3104412 h 46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621300">
                <a:moveTo>
                  <a:pt x="0" y="0"/>
                </a:moveTo>
                <a:lnTo>
                  <a:pt x="12192000" y="0"/>
                </a:lnTo>
                <a:lnTo>
                  <a:pt x="12192000" y="3104412"/>
                </a:lnTo>
                <a:lnTo>
                  <a:pt x="12192000" y="3296537"/>
                </a:lnTo>
                <a:lnTo>
                  <a:pt x="12192000" y="4272355"/>
                </a:lnTo>
                <a:lnTo>
                  <a:pt x="12113803" y="4280638"/>
                </a:lnTo>
                <a:cubicBezTo>
                  <a:pt x="10139508" y="4478587"/>
                  <a:pt x="8237152" y="4571590"/>
                  <a:pt x="6753597" y="4604195"/>
                </a:cubicBezTo>
                <a:cubicBezTo>
                  <a:pt x="4940362" y="4644044"/>
                  <a:pt x="2657278" y="4624714"/>
                  <a:pt x="400746" y="4432852"/>
                </a:cubicBezTo>
                <a:lnTo>
                  <a:pt x="0" y="4395876"/>
                </a:lnTo>
                <a:lnTo>
                  <a:pt x="0" y="3296537"/>
                </a:lnTo>
                <a:lnTo>
                  <a:pt x="0" y="310441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857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7" descr="En bild som visar person, sport, spelare, utomhus&#10;&#10;Beskrivning genererad med mycket hög exakthet">
            <a:extLst>
              <a:ext uri="{FF2B5EF4-FFF2-40B4-BE49-F238E27FC236}">
                <a16:creationId xmlns:a16="http://schemas.microsoft.com/office/drawing/2014/main" id="{6BA4BAE1-8EAA-4920-A11D-8D7EFB1B7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10351" b="-3"/>
          <a:stretch/>
        </p:blipFill>
        <p:spPr>
          <a:xfrm>
            <a:off x="20" y="10"/>
            <a:ext cx="5989300" cy="4426159"/>
          </a:xfrm>
          <a:prstGeom prst="rect">
            <a:avLst/>
          </a:prstGeom>
        </p:spPr>
      </p:pic>
      <p:pic>
        <p:nvPicPr>
          <p:cNvPr id="4" name="Bildobjekt 4" descr="En bild som visar gräs, fotboll, utomhus, fält&#10;&#10;Beskrivning genererad med mycket hög exakthet">
            <a:extLst>
              <a:ext uri="{FF2B5EF4-FFF2-40B4-BE49-F238E27FC236}">
                <a16:creationId xmlns:a16="http://schemas.microsoft.com/office/drawing/2014/main" id="{23CEF23F-372A-491C-BA27-56C02026DB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974" r="-2" b="-2"/>
          <a:stretch/>
        </p:blipFill>
        <p:spPr>
          <a:xfrm>
            <a:off x="6102038" y="10"/>
            <a:ext cx="5989320" cy="442615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DC6DB296-91D6-4470-8A62-E3D2C61CE302}"/>
              </a:ext>
            </a:extLst>
          </p:cNvPr>
          <p:cNvSpPr txBox="1"/>
          <p:nvPr/>
        </p:nvSpPr>
        <p:spPr>
          <a:xfrm>
            <a:off x="3108960" y="4595003"/>
            <a:ext cx="471807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sv-SE" dirty="0" smtClean="0">
                <a:cs typeface="Calibri"/>
              </a:rPr>
              <a:t>The </a:t>
            </a:r>
            <a:r>
              <a:rPr lang="sv-SE" dirty="0" err="1" smtClean="0">
                <a:cs typeface="Calibri"/>
              </a:rPr>
              <a:t>faumos</a:t>
            </a:r>
            <a:r>
              <a:rPr lang="sv-SE" dirty="0" smtClean="0">
                <a:cs typeface="Calibri"/>
              </a:rPr>
              <a:t> </a:t>
            </a:r>
            <a:r>
              <a:rPr lang="sv-SE" dirty="0" err="1" smtClean="0">
                <a:cs typeface="Calibri"/>
              </a:rPr>
              <a:t>swedish</a:t>
            </a:r>
            <a:r>
              <a:rPr lang="sv-SE" dirty="0" smtClean="0">
                <a:cs typeface="Calibri"/>
              </a:rPr>
              <a:t> </a:t>
            </a:r>
            <a:r>
              <a:rPr lang="sv-SE" dirty="0" err="1" smtClean="0">
                <a:cs typeface="Calibri"/>
              </a:rPr>
              <a:t>soccer</a:t>
            </a:r>
            <a:r>
              <a:rPr lang="sv-SE" dirty="0" smtClean="0">
                <a:cs typeface="Calibri"/>
              </a:rPr>
              <a:t> </a:t>
            </a:r>
            <a:r>
              <a:rPr lang="sv-SE" dirty="0" err="1" smtClean="0">
                <a:cs typeface="Calibri"/>
              </a:rPr>
              <a:t>player</a:t>
            </a:r>
            <a:r>
              <a:rPr lang="sv-SE" dirty="0" smtClean="0">
                <a:cs typeface="Calibri"/>
              </a:rPr>
              <a:t> is Zlatan Ibrahimovic. </a:t>
            </a:r>
            <a:r>
              <a:rPr lang="sv-SE" dirty="0" err="1" smtClean="0">
                <a:cs typeface="Calibri"/>
              </a:rPr>
              <a:t>Soccer</a:t>
            </a:r>
            <a:r>
              <a:rPr lang="sv-SE" dirty="0" smtClean="0">
                <a:cs typeface="Calibri"/>
              </a:rPr>
              <a:t> is </a:t>
            </a:r>
            <a:r>
              <a:rPr lang="sv-SE" dirty="0" err="1" smtClean="0">
                <a:cs typeface="Calibri"/>
              </a:rPr>
              <a:t>very</a:t>
            </a:r>
            <a:r>
              <a:rPr lang="sv-SE" dirty="0" smtClean="0">
                <a:cs typeface="Calibri"/>
              </a:rPr>
              <a:t> </a:t>
            </a:r>
            <a:r>
              <a:rPr lang="sv-SE" dirty="0" err="1" smtClean="0">
                <a:cs typeface="Calibri"/>
              </a:rPr>
              <a:t>popular</a:t>
            </a:r>
            <a:r>
              <a:rPr lang="sv-SE" dirty="0" smtClean="0">
                <a:cs typeface="Calibri"/>
              </a:rPr>
              <a:t> sport in </a:t>
            </a:r>
            <a:r>
              <a:rPr lang="sv-SE" dirty="0" err="1" smtClean="0">
                <a:cs typeface="Calibri"/>
              </a:rPr>
              <a:t>swedish</a:t>
            </a:r>
            <a:r>
              <a:rPr lang="sv-SE" dirty="0" smtClean="0">
                <a:cs typeface="Calibri"/>
              </a:rPr>
              <a:t>. </a:t>
            </a:r>
            <a:endParaRPr lang="sv-SE" dirty="0">
              <a:cs typeface="Calibri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F503A13-2BD5-44A6-9D33-8E7B547D8264}"/>
              </a:ext>
            </a:extLst>
          </p:cNvPr>
          <p:cNvSpPr txBox="1"/>
          <p:nvPr/>
        </p:nvSpPr>
        <p:spPr>
          <a:xfrm>
            <a:off x="3493124" y="4226114"/>
            <a:ext cx="2496196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Det här fotot</a:t>
            </a:r>
            <a:r>
              <a:rPr lang="en-US" sz="700">
                <a:solidFill>
                  <a:srgbClr val="FFFFFF"/>
                </a:solidFill>
              </a:rPr>
              <a:t> av Okänd författare är licensierat enligt </a:t>
            </a:r>
            <a:r>
              <a:rPr lang="en-US" sz="7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3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resultat för epa">
            <a:extLst>
              <a:ext uri="{FF2B5EF4-FFF2-40B4-BE49-F238E27FC236}">
                <a16:creationId xmlns:a16="http://schemas.microsoft.com/office/drawing/2014/main" id="{567FB72E-86BF-4EEA-937B-94F0054B4C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3589" y="2534478"/>
            <a:ext cx="5973985" cy="336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9128A27-29B5-4109-948B-E8A3BBB46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5576" y="636910"/>
            <a:ext cx="4272685" cy="873838"/>
          </a:xfrm>
        </p:spPr>
        <p:txBody>
          <a:bodyPr>
            <a:normAutofit/>
          </a:bodyPr>
          <a:lstStyle/>
          <a:p>
            <a:r>
              <a:rPr lang="sv-SE" sz="4000" b="1" dirty="0"/>
              <a:t>EPA </a:t>
            </a:r>
            <a:r>
              <a:rPr lang="sv-SE" sz="4000" b="1" dirty="0" err="1"/>
              <a:t>tractor</a:t>
            </a:r>
            <a:r>
              <a:rPr lang="sv-SE" sz="4000" b="1" dirty="0"/>
              <a:t>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A1A646-3129-4D7B-A7BD-859E35CA2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9703" y="4320417"/>
            <a:ext cx="4585738" cy="1418531"/>
          </a:xfrm>
        </p:spPr>
        <p:txBody>
          <a:bodyPr>
            <a:normAutofit fontScale="85000" lnSpcReduction="20000"/>
          </a:bodyPr>
          <a:lstStyle/>
          <a:p>
            <a:r>
              <a:rPr lang="sv-SE" sz="2000" dirty="0" err="1"/>
              <a:t>Its</a:t>
            </a:r>
            <a:r>
              <a:rPr lang="sv-SE" sz="2000" dirty="0"/>
              <a:t> a </a:t>
            </a:r>
            <a:r>
              <a:rPr lang="sv-SE" sz="2000" dirty="0" err="1"/>
              <a:t>slow</a:t>
            </a:r>
            <a:r>
              <a:rPr lang="sv-SE" sz="2000" dirty="0"/>
              <a:t> </a:t>
            </a:r>
            <a:r>
              <a:rPr lang="sv-SE" sz="2000" dirty="0" err="1"/>
              <a:t>cuted</a:t>
            </a:r>
            <a:r>
              <a:rPr lang="sv-SE" sz="2000" dirty="0"/>
              <a:t> </a:t>
            </a:r>
            <a:r>
              <a:rPr lang="sv-SE" sz="2000" dirty="0" err="1"/>
              <a:t>car</a:t>
            </a:r>
            <a:r>
              <a:rPr lang="sv-SE" sz="2000" dirty="0"/>
              <a:t> and </a:t>
            </a:r>
            <a:r>
              <a:rPr lang="sv-SE" sz="2000" dirty="0" err="1"/>
              <a:t>its</a:t>
            </a:r>
            <a:r>
              <a:rPr lang="sv-SE" sz="2000" dirty="0"/>
              <a:t> </a:t>
            </a:r>
            <a:r>
              <a:rPr lang="sv-SE" sz="2000" dirty="0" err="1"/>
              <a:t>only</a:t>
            </a:r>
            <a:r>
              <a:rPr lang="sv-SE" sz="2000" dirty="0"/>
              <a:t> going  </a:t>
            </a:r>
            <a:r>
              <a:rPr lang="sv-SE" sz="2000" dirty="0" smtClean="0"/>
              <a:t>30kph.</a:t>
            </a:r>
          </a:p>
          <a:p>
            <a:r>
              <a:rPr lang="sv-SE" dirty="0"/>
              <a:t>And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take</a:t>
            </a:r>
            <a:r>
              <a:rPr lang="sv-SE" dirty="0"/>
              <a:t> </a:t>
            </a:r>
            <a:r>
              <a:rPr lang="sv-SE" dirty="0" err="1"/>
              <a:t>Epa</a:t>
            </a:r>
            <a:r>
              <a:rPr lang="sv-SE" dirty="0"/>
              <a:t> licens </a:t>
            </a:r>
            <a:r>
              <a:rPr lang="sv-SE" dirty="0" err="1"/>
              <a:t>when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15 </a:t>
            </a:r>
            <a:r>
              <a:rPr lang="sv-SE" dirty="0" err="1"/>
              <a:t>years</a:t>
            </a:r>
            <a:r>
              <a:rPr lang="sv-SE" dirty="0"/>
              <a:t> old and </a:t>
            </a:r>
            <a:r>
              <a:rPr lang="sv-SE" dirty="0" err="1"/>
              <a:t>its</a:t>
            </a:r>
            <a:r>
              <a:rPr lang="sv-SE" dirty="0"/>
              <a:t> illegal to drive on the </a:t>
            </a:r>
            <a:r>
              <a:rPr lang="sv-SE" dirty="0" err="1" smtClean="0"/>
              <a:t>highway</a:t>
            </a:r>
            <a:r>
              <a:rPr lang="sv-SE" dirty="0" smtClean="0"/>
              <a:t>   </a:t>
            </a:r>
            <a:endParaRPr lang="sv-SE" dirty="0"/>
          </a:p>
          <a:p>
            <a:r>
              <a:rPr lang="sv-SE" sz="2000" dirty="0" smtClean="0"/>
              <a:t>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7535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>
                <a:cs typeface="Calibri Light"/>
              </a:rPr>
              <a:t>     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4479057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cs typeface="Calibri"/>
              </a:rPr>
              <a:t>In Sweden we like fashion. The most famous fashion company in Sweden is H&amp;M. </a:t>
            </a:r>
          </a:p>
          <a:p>
            <a:r>
              <a:rPr lang="en-US" sz="1800" dirty="0">
                <a:cs typeface="Calibri"/>
              </a:rPr>
              <a:t>The </a:t>
            </a:r>
            <a:r>
              <a:rPr lang="en-US" sz="1800" dirty="0" err="1">
                <a:cs typeface="Calibri"/>
              </a:rPr>
              <a:t>jaket</a:t>
            </a:r>
            <a:r>
              <a:rPr lang="en-US" sz="1800" dirty="0">
                <a:cs typeface="Calibri"/>
              </a:rPr>
              <a:t> you see is called "Peak Performance" and many teenagers have them. And they are expensive.</a:t>
            </a:r>
          </a:p>
        </p:txBody>
      </p:sp>
      <p:pic>
        <p:nvPicPr>
          <p:cNvPr id="4" name="Bildobjekt 4" descr="En bild som visar ritning&#10;&#10;Beskrivning genererad med mycket hög exakthet">
            <a:extLst>
              <a:ext uri="{FF2B5EF4-FFF2-40B4-BE49-F238E27FC236}">
                <a16:creationId xmlns:a16="http://schemas.microsoft.com/office/drawing/2014/main" id="{E1A66FE2-BC80-4EAB-99B4-082888F19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398" y="1614626"/>
            <a:ext cx="4238446" cy="2379884"/>
          </a:xfrm>
          <a:prstGeom prst="rect">
            <a:avLst/>
          </a:prstGeom>
        </p:spPr>
      </p:pic>
      <p:pic>
        <p:nvPicPr>
          <p:cNvPr id="5" name="Bildobjekt 5" descr="En bild som visar kläder, sitter, stor, vit&#10;&#10;Beskrivning genererad med mycket hög exakthet">
            <a:extLst>
              <a:ext uri="{FF2B5EF4-FFF2-40B4-BE49-F238E27FC236}">
                <a16:creationId xmlns:a16="http://schemas.microsoft.com/office/drawing/2014/main" id="{0759CF33-AC4C-49DF-A437-AEF87D861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899" y="1614626"/>
            <a:ext cx="3160142" cy="2556295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2763078" y="437322"/>
            <a:ext cx="7026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/>
              <a:t>Fashion</a:t>
            </a:r>
            <a:endParaRPr lang="sv-SE" sz="3200" b="1" dirty="0"/>
          </a:p>
        </p:txBody>
      </p:sp>
    </p:spTree>
    <p:extLst>
      <p:ext uri="{BB962C8B-B14F-4D97-AF65-F5344CB8AC3E}">
        <p14:creationId xmlns:p14="http://schemas.microsoft.com/office/powerpoint/2010/main" val="11882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2F41A43-DA81-4CF2-9FEF-DB39B95F6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The wikings in Sweden lived there from 700 a.kr to 1100 a.kr</a:t>
            </a:r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Bildobjekt 4" descr="En bild som visar utomhus, person, man, av trä&#10;&#10;Beskrivning genererad med mycket hög exakthet">
            <a:extLst>
              <a:ext uri="{FF2B5EF4-FFF2-40B4-BE49-F238E27FC236}">
                <a16:creationId xmlns:a16="http://schemas.microsoft.com/office/drawing/2014/main" id="{E8728FE6-4FC5-463D-9836-EA305B70F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8300" r="3859"/>
          <a:stretch/>
        </p:blipFill>
        <p:spPr>
          <a:xfrm>
            <a:off x="1336266" y="647698"/>
            <a:ext cx="4885838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4749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DB7397-7B34-4154-B388-144D2157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Wikings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FF6D87-5961-45A8-A5A5-FC4BC5B0E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>
                <a:cs typeface="Calibri"/>
              </a:rPr>
              <a:t>The </a:t>
            </a:r>
            <a:r>
              <a:rPr lang="sv-SE" dirty="0" err="1">
                <a:cs typeface="Calibri"/>
              </a:rPr>
              <a:t>wikings</a:t>
            </a:r>
            <a:r>
              <a:rPr lang="sv-SE" dirty="0">
                <a:cs typeface="Calibri"/>
              </a:rPr>
              <a:t> in Sweden </a:t>
            </a:r>
            <a:r>
              <a:rPr lang="sv-SE" dirty="0" err="1">
                <a:cs typeface="Calibri"/>
              </a:rPr>
              <a:t>were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true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barbarians</a:t>
            </a:r>
            <a:r>
              <a:rPr lang="sv-SE" dirty="0">
                <a:cs typeface="Calibri"/>
              </a:rPr>
              <a:t>. </a:t>
            </a:r>
            <a:r>
              <a:rPr lang="sv-SE" dirty="0" err="1">
                <a:cs typeface="Calibri"/>
              </a:rPr>
              <a:t>They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ruled</a:t>
            </a:r>
            <a:r>
              <a:rPr lang="sv-SE" dirty="0">
                <a:cs typeface="Calibri"/>
              </a:rPr>
              <a:t> </a:t>
            </a:r>
            <a:r>
              <a:rPr lang="sv-SE" dirty="0" err="1">
                <a:cs typeface="Calibri"/>
              </a:rPr>
              <a:t>north</a:t>
            </a:r>
            <a:r>
              <a:rPr lang="sv-SE" dirty="0">
                <a:cs typeface="Calibri"/>
              </a:rPr>
              <a:t> Europé and </a:t>
            </a:r>
            <a:r>
              <a:rPr lang="sv-SE" dirty="0" err="1">
                <a:cs typeface="Calibri"/>
              </a:rPr>
              <a:t>would</a:t>
            </a:r>
            <a:r>
              <a:rPr lang="sv-SE" dirty="0">
                <a:cs typeface="Calibri"/>
              </a:rPr>
              <a:t> go </a:t>
            </a:r>
            <a:r>
              <a:rPr lang="sv-SE" dirty="0" err="1">
                <a:cs typeface="Calibri"/>
              </a:rPr>
              <a:t>out</a:t>
            </a:r>
            <a:r>
              <a:rPr lang="sv-SE" dirty="0">
                <a:cs typeface="Calibri"/>
              </a:rPr>
              <a:t> raids and </a:t>
            </a:r>
            <a:r>
              <a:rPr lang="sv-SE" dirty="0" err="1">
                <a:cs typeface="Calibri"/>
              </a:rPr>
              <a:t>steal</a:t>
            </a:r>
            <a:r>
              <a:rPr lang="sv-SE" dirty="0">
                <a:cs typeface="Calibri"/>
              </a:rPr>
              <a:t> from </a:t>
            </a:r>
            <a:r>
              <a:rPr lang="sv-SE" dirty="0" err="1">
                <a:cs typeface="Calibri"/>
              </a:rPr>
              <a:t>villages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allthrough</a:t>
            </a:r>
            <a:r>
              <a:rPr lang="sv-SE" dirty="0">
                <a:cs typeface="Calibri"/>
              </a:rPr>
              <a:t> Europé. </a:t>
            </a:r>
          </a:p>
          <a:p>
            <a:r>
              <a:rPr lang="sv-SE" dirty="0" err="1">
                <a:cs typeface="Calibri"/>
              </a:rPr>
              <a:t>They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lived</a:t>
            </a:r>
            <a:r>
              <a:rPr lang="sv-SE" dirty="0">
                <a:cs typeface="Calibri"/>
              </a:rPr>
              <a:t> in </a:t>
            </a:r>
            <a:r>
              <a:rPr lang="sv-SE" dirty="0" err="1">
                <a:cs typeface="Calibri"/>
              </a:rPr>
              <a:t>big</a:t>
            </a:r>
            <a:r>
              <a:rPr lang="sv-SE" dirty="0">
                <a:cs typeface="Calibri"/>
              </a:rPr>
              <a:t> longhouses </a:t>
            </a:r>
            <a:r>
              <a:rPr lang="sv-SE" dirty="0" err="1">
                <a:cs typeface="Calibri"/>
              </a:rPr>
              <a:t>near</a:t>
            </a:r>
            <a:r>
              <a:rPr lang="sv-SE" dirty="0">
                <a:cs typeface="Calibri"/>
              </a:rPr>
              <a:t> the </a:t>
            </a:r>
            <a:r>
              <a:rPr lang="sv-SE" dirty="0" err="1">
                <a:cs typeface="Calibri"/>
              </a:rPr>
              <a:t>water</a:t>
            </a:r>
            <a:r>
              <a:rPr lang="sv-SE" dirty="0">
                <a:cs typeface="Calibri"/>
              </a:rPr>
              <a:t> to be </a:t>
            </a:r>
            <a:r>
              <a:rPr lang="sv-SE" dirty="0" err="1">
                <a:cs typeface="Calibri"/>
              </a:rPr>
              <a:t>able</a:t>
            </a:r>
            <a:r>
              <a:rPr lang="sv-SE" dirty="0">
                <a:cs typeface="Calibri"/>
              </a:rPr>
              <a:t> to </a:t>
            </a:r>
            <a:r>
              <a:rPr lang="sv-SE" dirty="0" err="1">
                <a:cs typeface="Calibri"/>
              </a:rPr>
              <a:t>have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many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ships</a:t>
            </a:r>
            <a:r>
              <a:rPr lang="sv-SE" dirty="0">
                <a:cs typeface="Calibri"/>
              </a:rPr>
              <a:t>.</a:t>
            </a:r>
          </a:p>
          <a:p>
            <a:r>
              <a:rPr lang="sv-SE" dirty="0" err="1">
                <a:cs typeface="Calibri"/>
              </a:rPr>
              <a:t>It's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people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that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believe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that</a:t>
            </a:r>
            <a:r>
              <a:rPr lang="sv-SE" dirty="0">
                <a:cs typeface="Calibri"/>
              </a:rPr>
              <a:t> the </a:t>
            </a:r>
            <a:r>
              <a:rPr lang="sv-SE" dirty="0" err="1">
                <a:cs typeface="Calibri"/>
              </a:rPr>
              <a:t>people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that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discovered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America</a:t>
            </a:r>
            <a:r>
              <a:rPr lang="sv-SE" dirty="0">
                <a:cs typeface="Calibri"/>
              </a:rPr>
              <a:t> and not Columbus.</a:t>
            </a:r>
          </a:p>
        </p:txBody>
      </p:sp>
    </p:spTree>
    <p:extLst>
      <p:ext uri="{BB962C8B-B14F-4D97-AF65-F5344CB8AC3E}">
        <p14:creationId xmlns:p14="http://schemas.microsoft.com/office/powerpoint/2010/main" val="6912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Härnösand</a:t>
            </a:r>
            <a:endParaRPr lang="sv-SE" b="1" dirty="0"/>
          </a:p>
        </p:txBody>
      </p:sp>
      <p:pic>
        <p:nvPicPr>
          <p:cNvPr id="4" name="Platshållare för innehåll 3" descr="MVC Härnösand, info om BVC, Föräldraledighet och att vara ..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353469"/>
            <a:ext cx="5715000" cy="3295650"/>
          </a:xfrm>
        </p:spPr>
      </p:pic>
    </p:spTree>
    <p:extLst>
      <p:ext uri="{BB962C8B-B14F-4D97-AF65-F5344CB8AC3E}">
        <p14:creationId xmlns:p14="http://schemas.microsoft.com/office/powerpoint/2010/main" val="314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6"/>
          <p:cNvSpPr>
            <a:spLocks noMove="1" noResize="1"/>
          </p:cNvSpPr>
          <p:nvPr/>
        </p:nvSpPr>
        <p:spPr>
          <a:xfrm>
            <a:off x="446538" y="457200"/>
            <a:ext cx="3703320" cy="94997"/>
          </a:xfrm>
          <a:prstGeom prst="rect">
            <a:avLst/>
          </a:prstGeom>
          <a:solidFill>
            <a:srgbClr val="465359"/>
          </a:solidFill>
          <a:ln cap="rnd">
            <a:noFill/>
            <a:prstDash val="solid"/>
          </a:ln>
        </p:spPr>
        <p:txBody>
          <a:bodyPr lIns="0" tIns="0" rIns="0" bIns="0">
            <a:noAutofit/>
          </a:bodyPr>
          <a:lstStyle/>
          <a:p>
            <a:endParaRPr lang="sv-SE"/>
          </a:p>
        </p:txBody>
      </p:sp>
      <p:sp>
        <p:nvSpPr>
          <p:cNvPr id="3" name="Rectangle 78"/>
          <p:cNvSpPr>
            <a:spLocks noMove="1" noResize="1"/>
          </p:cNvSpPr>
          <p:nvPr/>
        </p:nvSpPr>
        <p:spPr>
          <a:xfrm>
            <a:off x="8042148" y="453642"/>
            <a:ext cx="3703320" cy="98554"/>
          </a:xfrm>
          <a:prstGeom prst="rect">
            <a:avLst/>
          </a:prstGeom>
          <a:solidFill>
            <a:srgbClr val="969FA7"/>
          </a:solidFill>
          <a:ln cap="rnd">
            <a:noFill/>
            <a:prstDash val="solid"/>
          </a:ln>
        </p:spPr>
        <p:txBody>
          <a:bodyPr lIns="0" tIns="0" rIns="0" bIns="0">
            <a:noAutofit/>
          </a:bodyPr>
          <a:lstStyle/>
          <a:p>
            <a:endParaRPr lang="sv-SE"/>
          </a:p>
        </p:txBody>
      </p:sp>
      <p:sp>
        <p:nvSpPr>
          <p:cNvPr id="4" name="Rectangle 80"/>
          <p:cNvSpPr>
            <a:spLocks noMove="1" noResize="1"/>
          </p:cNvSpPr>
          <p:nvPr/>
        </p:nvSpPr>
        <p:spPr>
          <a:xfrm>
            <a:off x="4241828" y="457200"/>
            <a:ext cx="3703320" cy="91440"/>
          </a:xfrm>
          <a:prstGeom prst="rect">
            <a:avLst/>
          </a:prstGeom>
          <a:solidFill>
            <a:srgbClr val="ED8428"/>
          </a:solidFill>
          <a:ln cap="rnd">
            <a:noFill/>
            <a:prstDash val="solid"/>
          </a:ln>
        </p:spPr>
        <p:txBody>
          <a:bodyPr lIns="0" tIns="0" rIns="0" bIns="0">
            <a:noAutofit/>
          </a:bodyPr>
          <a:lstStyle/>
          <a:p>
            <a:endParaRPr lang="sv-SE"/>
          </a:p>
        </p:txBody>
      </p:sp>
      <p:pic>
        <p:nvPicPr>
          <p:cNvPr id="5" name="Picture 2" descr="Relaterad bild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09" b="10991"/>
          <a:stretch>
            <a:fillRect/>
          </a:stretch>
        </p:blipFill>
        <p:spPr>
          <a:xfrm>
            <a:off x="18" y="-171440"/>
            <a:ext cx="12191978" cy="6857990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6" name="Rectangle 82"/>
          <p:cNvSpPr>
            <a:spLocks noMove="1" noResize="1"/>
          </p:cNvSpPr>
          <p:nvPr/>
        </p:nvSpPr>
        <p:spPr>
          <a:xfrm>
            <a:off x="753886" y="849056"/>
            <a:ext cx="3703320" cy="94997"/>
          </a:xfrm>
          <a:prstGeom prst="rect">
            <a:avLst/>
          </a:prstGeom>
          <a:solidFill>
            <a:srgbClr val="000000">
              <a:alpha val="95000"/>
            </a:srgbClr>
          </a:solidFill>
          <a:ln cap="rnd">
            <a:noFill/>
            <a:prstDash val="solid"/>
          </a:ln>
        </p:spPr>
        <p:txBody>
          <a:bodyPr lIns="0" tIns="0" rIns="0" bIns="0">
            <a:noAutofit/>
          </a:bodyPr>
          <a:lstStyle/>
          <a:p>
            <a:endParaRPr lang="sv-SE"/>
          </a:p>
        </p:txBody>
      </p:sp>
      <p:sp>
        <p:nvSpPr>
          <p:cNvPr id="7" name="Rectangle 84"/>
          <p:cNvSpPr>
            <a:spLocks noMove="1" noResize="1"/>
          </p:cNvSpPr>
          <p:nvPr/>
        </p:nvSpPr>
        <p:spPr>
          <a:xfrm>
            <a:off x="753886" y="1012368"/>
            <a:ext cx="3702131" cy="4202865"/>
          </a:xfrm>
          <a:prstGeom prst="rect">
            <a:avLst/>
          </a:prstGeom>
          <a:solidFill>
            <a:srgbClr val="000000">
              <a:alpha val="95000"/>
            </a:srgbClr>
          </a:solidFill>
          <a:ln cap="rnd">
            <a:noFill/>
            <a:prstDash val="solid"/>
          </a:ln>
        </p:spPr>
        <p:txBody>
          <a:bodyPr lIns="0" tIns="0" rIns="0" bIns="0">
            <a:noAutofit/>
          </a:bodyPr>
          <a:lstStyle/>
          <a:p>
            <a:endParaRPr lang="sv-SE"/>
          </a:p>
        </p:txBody>
      </p:sp>
      <p:sp>
        <p:nvSpPr>
          <p:cNvPr id="8" name="Rubrik 1"/>
          <p:cNvSpPr txBox="1">
            <a:spLocks noGrp="1"/>
          </p:cNvSpPr>
          <p:nvPr>
            <p:ph type="ctrTitle"/>
          </p:nvPr>
        </p:nvSpPr>
        <p:spPr>
          <a:xfrm>
            <a:off x="897227" y="1153890"/>
            <a:ext cx="3374264" cy="971303"/>
          </a:xfrm>
        </p:spPr>
        <p:txBody>
          <a:bodyPr/>
          <a:lstStyle/>
          <a:p>
            <a:pPr lvl="0"/>
            <a:r>
              <a:rPr lang="en-US" sz="2400" dirty="0">
                <a:solidFill>
                  <a:srgbClr val="FFFFFF"/>
                </a:solidFill>
              </a:rPr>
              <a:t>This is called </a:t>
            </a:r>
            <a:r>
              <a:rPr lang="en-US" sz="2400" dirty="0" err="1">
                <a:solidFill>
                  <a:srgbClr val="FFFFFF"/>
                </a:solidFill>
              </a:rPr>
              <a:t>technichus</a:t>
            </a:r>
            <a:r>
              <a:rPr lang="en-US" sz="2400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9" name="Underrubrik 2"/>
          <p:cNvSpPr txBox="1">
            <a:spLocks noGrp="1"/>
          </p:cNvSpPr>
          <p:nvPr>
            <p:ph type="subTitle" idx="1"/>
          </p:nvPr>
        </p:nvSpPr>
        <p:spPr>
          <a:xfrm>
            <a:off x="897227" y="2266678"/>
            <a:ext cx="3374264" cy="2704557"/>
          </a:xfrm>
        </p:spPr>
        <p:txBody>
          <a:bodyPr anchor="ctr"/>
          <a:lstStyle/>
          <a:p>
            <a:pPr lvl="0">
              <a:buChar char=""/>
            </a:pPr>
            <a:r>
              <a:rPr lang="en-US" dirty="0">
                <a:solidFill>
                  <a:srgbClr val="FFFFFF"/>
                </a:solidFill>
              </a:rPr>
              <a:t> </a:t>
            </a:r>
          </a:p>
          <a:p>
            <a:pPr lvl="0">
              <a:buChar char=""/>
            </a:pPr>
            <a:endParaRPr lang="en-US" dirty="0">
              <a:solidFill>
                <a:srgbClr val="FFFFFF"/>
              </a:solidFill>
            </a:endParaRPr>
          </a:p>
          <a:p>
            <a:pPr lvl="0">
              <a:buChar char=""/>
            </a:pPr>
            <a:r>
              <a:rPr lang="en-US" dirty="0">
                <a:solidFill>
                  <a:srgbClr val="FFFFFF"/>
                </a:solidFill>
              </a:rPr>
              <a:t> </a:t>
            </a:r>
          </a:p>
          <a:p>
            <a:pPr lvl="0">
              <a:buChar char=""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ktangel 3"/>
          <p:cNvSpPr/>
          <p:nvPr/>
        </p:nvSpPr>
        <p:spPr>
          <a:xfrm flipH="1">
            <a:off x="1317120" y="2010793"/>
            <a:ext cx="2297622" cy="313931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In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technichus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play and the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children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paint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.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Technichus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is a science center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with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the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goal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of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attracting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interest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in science and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technology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for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children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,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adolescents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and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adults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in a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fun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 </a:t>
            </a:r>
            <a:r>
              <a:rPr lang="sv-SE" sz="1800" b="0" i="0" u="none" strike="noStrike" kern="1200" cap="none" spc="0" baseline="0" dirty="0" err="1">
                <a:solidFill>
                  <a:srgbClr val="FFFFFF"/>
                </a:solidFill>
                <a:uFillTx/>
                <a:latin typeface="Arial Nova Light"/>
              </a:rPr>
              <a:t>way</a:t>
            </a: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1800" b="0" i="0" u="none" strike="noStrike" kern="1200" cap="none" spc="0" baseline="0" dirty="0">
                <a:solidFill>
                  <a:srgbClr val="FFFFFF"/>
                </a:solidFill>
                <a:uFillTx/>
                <a:latin typeface="Arial Nova Ligh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7803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E0E00D-E52A-4169-83D8-196A1340E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cs typeface="Calibri Light"/>
              </a:rPr>
              <a:t>                             </a:t>
            </a:r>
            <a:r>
              <a:rPr lang="sv-SE" sz="5400" dirty="0">
                <a:cs typeface="Calibri Light"/>
              </a:rPr>
              <a:t>BURGERS </a:t>
            </a:r>
            <a:endParaRPr lang="sv-SE" sz="5400" dirty="0">
              <a:latin typeface="Aldhabi"/>
              <a:cs typeface="Calibri Light"/>
            </a:endParaRP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89E98C70-3B5B-4E2B-A775-E70E25485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>
                <a:cs typeface="Calibri" panose="020F0502020204030204"/>
              </a:rPr>
              <a:t>In </a:t>
            </a:r>
            <a:r>
              <a:rPr lang="en-GB" dirty="0" err="1">
                <a:cs typeface="Calibri" panose="020F0502020204030204"/>
              </a:rPr>
              <a:t>Härnösand</a:t>
            </a:r>
            <a:r>
              <a:rPr lang="en-GB" dirty="0">
                <a:cs typeface="Calibri" panose="020F0502020204030204"/>
              </a:rPr>
              <a:t> we have 6 </a:t>
            </a:r>
            <a:r>
              <a:rPr lang="en-GB" dirty="0" err="1">
                <a:cs typeface="Calibri" panose="020F0502020204030204"/>
              </a:rPr>
              <a:t>burgerrestaurants</a:t>
            </a:r>
            <a:r>
              <a:rPr lang="en-GB" dirty="0">
                <a:cs typeface="Calibri" panose="020F0502020204030204"/>
              </a:rPr>
              <a:t> and soon we have 7. That's really much in this small town. We change from ordinary restaurants to burgersresturants.</a:t>
            </a:r>
          </a:p>
          <a:p>
            <a:pPr marL="0" indent="0">
              <a:buNone/>
            </a:pPr>
            <a:endParaRPr lang="sv-SE" dirty="0">
              <a:cs typeface="Calibri" panose="020F0502020204030204"/>
            </a:endParaRPr>
          </a:p>
          <a:p>
            <a:pPr marL="0" indent="0">
              <a:buNone/>
            </a:pPr>
            <a:endParaRPr lang="sv-SE" dirty="0">
              <a:cs typeface="Calibri" panose="020F0502020204030204"/>
            </a:endParaRPr>
          </a:p>
        </p:txBody>
      </p:sp>
      <p:pic>
        <p:nvPicPr>
          <p:cNvPr id="10" name="Bildobjekt 10" descr="En bild som visar sandwich, mat, rätt, bord&#10;&#10;Beskrivning genererad med mycket hög exakthet">
            <a:extLst>
              <a:ext uri="{FF2B5EF4-FFF2-40B4-BE49-F238E27FC236}">
                <a16:creationId xmlns:a16="http://schemas.microsoft.com/office/drawing/2014/main" id="{9BFEFA85-596F-4180-A2B3-B64140A2C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419" y="3061659"/>
            <a:ext cx="4065916" cy="304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58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169797-CEFA-4D4E-9EA1-1C1DFCA9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cs typeface="Calibri Light"/>
              </a:rPr>
              <a:t>                                </a:t>
            </a:r>
            <a:r>
              <a:rPr lang="sv-SE" sz="4800" dirty="0">
                <a:cs typeface="Calibri Light"/>
              </a:rPr>
              <a:t> SALTVIK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3ED5C4-C9AC-4B41-9533-787F08454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>
                <a:cs typeface="Calibri" panose="020F0502020204030204"/>
              </a:rPr>
              <a:t>Saltvik it´s a prison in Härnösand. It´s the third safety and biggest prison in Sweden. The most dangerous prisoners in Sweden are inmates in Saltvik. There is 250 persons that works in Saltvik.</a:t>
            </a: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endParaRPr lang="sv-SE" dirty="0">
              <a:cs typeface="Calibri" panose="020F0502020204030204"/>
            </a:endParaRPr>
          </a:p>
        </p:txBody>
      </p:sp>
      <p:pic>
        <p:nvPicPr>
          <p:cNvPr id="4" name="Bildobjekt 4" descr="En bild som visar gräs, utomhus, fält, tåg&#10;&#10;Beskrivning genererad med mycket hög exakthet">
            <a:extLst>
              <a:ext uri="{FF2B5EF4-FFF2-40B4-BE49-F238E27FC236}">
                <a16:creationId xmlns:a16="http://schemas.microsoft.com/office/drawing/2014/main" id="{586B75FE-D166-4913-98A1-FA15CA894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871" y="3423491"/>
            <a:ext cx="4324709" cy="321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8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6" descr="En bild som visar utomhus, berg, gräs, skog&#10;&#10;Beskrivning genererad med mycket hög exakthet">
            <a:extLst>
              <a:ext uri="{FF2B5EF4-FFF2-40B4-BE49-F238E27FC236}">
                <a16:creationId xmlns:a16="http://schemas.microsoft.com/office/drawing/2014/main" id="{8C7088E0-B196-4AAF-BD20-C52554A08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83" r="11078" b="-3"/>
          <a:stretch/>
        </p:blipFill>
        <p:spPr>
          <a:xfrm>
            <a:off x="4883025" y="10"/>
            <a:ext cx="7308975" cy="3364982"/>
          </a:xfrm>
          <a:custGeom>
            <a:avLst/>
            <a:gdLst>
              <a:gd name="connsiteX0" fmla="*/ 0 w 7308975"/>
              <a:gd name="connsiteY0" fmla="*/ 0 h 3364992"/>
              <a:gd name="connsiteX1" fmla="*/ 7308975 w 7308975"/>
              <a:gd name="connsiteY1" fmla="*/ 0 h 3364992"/>
              <a:gd name="connsiteX2" fmla="*/ 7308975 w 7308975"/>
              <a:gd name="connsiteY2" fmla="*/ 3364992 h 3364992"/>
              <a:gd name="connsiteX3" fmla="*/ 1210305 w 7308975"/>
              <a:gd name="connsiteY3" fmla="*/ 3364992 h 3364992"/>
              <a:gd name="connsiteX4" fmla="*/ 1192705 w 7308975"/>
              <a:gd name="connsiteY4" fmla="*/ 2943200 h 3364992"/>
              <a:gd name="connsiteX5" fmla="*/ 62981 w 7308975"/>
              <a:gd name="connsiteY5" fmla="*/ 69271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4" name="Bildobjekt 4" descr="En bild som visar vatten, utomhus, berg, sjö&#10;&#10;Beskrivning genererad med mycket hög exakthet">
            <a:extLst>
              <a:ext uri="{FF2B5EF4-FFF2-40B4-BE49-F238E27FC236}">
                <a16:creationId xmlns:a16="http://schemas.microsoft.com/office/drawing/2014/main" id="{F4519B49-E954-4F7F-A939-0FE96F679F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22" r="-2" b="-2"/>
          <a:stretch/>
        </p:blipFill>
        <p:spPr>
          <a:xfrm>
            <a:off x="4883025" y="3493008"/>
            <a:ext cx="7308975" cy="3364992"/>
          </a:xfrm>
          <a:custGeom>
            <a:avLst/>
            <a:gdLst>
              <a:gd name="connsiteX0" fmla="*/ 1210305 w 7308975"/>
              <a:gd name="connsiteY0" fmla="*/ 0 h 3364992"/>
              <a:gd name="connsiteX1" fmla="*/ 7308975 w 7308975"/>
              <a:gd name="connsiteY1" fmla="*/ 0 h 3364992"/>
              <a:gd name="connsiteX2" fmla="*/ 7308975 w 7308975"/>
              <a:gd name="connsiteY2" fmla="*/ 3364992 h 3364992"/>
              <a:gd name="connsiteX3" fmla="*/ 0 w 7308975"/>
              <a:gd name="connsiteY3" fmla="*/ 3364992 h 3364992"/>
              <a:gd name="connsiteX4" fmla="*/ 62981 w 7308975"/>
              <a:gd name="connsiteY4" fmla="*/ 3295722 h 3364992"/>
              <a:gd name="connsiteX5" fmla="*/ 1192705 w 7308975"/>
              <a:gd name="connsiteY5" fmla="*/ 421793 h 336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F9CF6D2-4C9F-424A-B56B-420B9C308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sv-SE" sz="3400" dirty="0">
                <a:cs typeface="Calibri Light"/>
              </a:rPr>
              <a:t>            </a:t>
            </a:r>
            <a:r>
              <a:rPr lang="sv-SE" sz="3400" b="1" dirty="0">
                <a:cs typeface="Calibri Light"/>
              </a:rPr>
              <a:t>Höga Kusten</a:t>
            </a:r>
            <a:endParaRPr lang="sv-SE" sz="3400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2880DB-7951-4707-AD8E-E16CC426E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2500" dirty="0">
                <a:cs typeface="Calibri"/>
              </a:rPr>
              <a:t>Höga Kusten is a </a:t>
            </a:r>
            <a:r>
              <a:rPr lang="sv-SE" sz="2500" err="1">
                <a:cs typeface="Calibri"/>
              </a:rPr>
              <a:t>beautiful</a:t>
            </a:r>
            <a:r>
              <a:rPr lang="sv-SE" sz="2500" dirty="0">
                <a:cs typeface="Calibri"/>
              </a:rPr>
              <a:t> </a:t>
            </a:r>
            <a:r>
              <a:rPr lang="sv-SE" sz="2500" err="1">
                <a:cs typeface="Calibri"/>
              </a:rPr>
              <a:t>place</a:t>
            </a:r>
            <a:r>
              <a:rPr lang="sv-SE" sz="2500" dirty="0">
                <a:cs typeface="Calibri"/>
              </a:rPr>
              <a:t> to go in the summer. </a:t>
            </a:r>
            <a:r>
              <a:rPr lang="sv-SE" sz="2500" dirty="0" err="1">
                <a:cs typeface="Calibri"/>
              </a:rPr>
              <a:t>Every</a:t>
            </a:r>
            <a:r>
              <a:rPr lang="sv-SE" sz="2500" dirty="0">
                <a:cs typeface="Calibri"/>
              </a:rPr>
              <a:t> summer it </a:t>
            </a:r>
            <a:r>
              <a:rPr lang="sv-SE" sz="2500" dirty="0" err="1">
                <a:cs typeface="Calibri"/>
              </a:rPr>
              <a:t>atracts</a:t>
            </a:r>
            <a:r>
              <a:rPr lang="sv-SE" sz="2500" dirty="0">
                <a:cs typeface="Calibri"/>
              </a:rPr>
              <a:t> a </a:t>
            </a:r>
            <a:r>
              <a:rPr lang="sv-SE" sz="2500" dirty="0" err="1">
                <a:cs typeface="Calibri"/>
              </a:rPr>
              <a:t>lot</a:t>
            </a:r>
            <a:r>
              <a:rPr lang="sv-SE" sz="2500" dirty="0">
                <a:cs typeface="Calibri"/>
              </a:rPr>
              <a:t> </a:t>
            </a:r>
            <a:r>
              <a:rPr lang="sv-SE" sz="2500" dirty="0" err="1">
                <a:cs typeface="Calibri"/>
              </a:rPr>
              <a:t>of</a:t>
            </a:r>
            <a:r>
              <a:rPr lang="sv-SE" sz="2500" dirty="0">
                <a:cs typeface="Calibri"/>
              </a:rPr>
              <a:t> </a:t>
            </a:r>
            <a:r>
              <a:rPr lang="sv-SE" sz="2500" dirty="0" err="1">
                <a:cs typeface="Calibri"/>
              </a:rPr>
              <a:t>tourists</a:t>
            </a:r>
            <a:r>
              <a:rPr lang="sv-SE" sz="2500" dirty="0">
                <a:cs typeface="Calibri"/>
              </a:rPr>
              <a:t> cause </a:t>
            </a:r>
            <a:r>
              <a:rPr lang="sv-SE" sz="2500" dirty="0" err="1">
                <a:cs typeface="Calibri"/>
              </a:rPr>
              <a:t>of</a:t>
            </a:r>
            <a:r>
              <a:rPr lang="sv-SE" sz="2500" dirty="0">
                <a:cs typeface="Calibri"/>
              </a:rPr>
              <a:t> </a:t>
            </a:r>
            <a:r>
              <a:rPr lang="sv-SE" sz="2500" dirty="0" err="1">
                <a:cs typeface="Calibri"/>
              </a:rPr>
              <a:t>its</a:t>
            </a:r>
            <a:r>
              <a:rPr lang="sv-SE" sz="2500" dirty="0">
                <a:cs typeface="Calibri"/>
              </a:rPr>
              <a:t> </a:t>
            </a:r>
            <a:r>
              <a:rPr lang="sv-SE" sz="2500" dirty="0" err="1">
                <a:cs typeface="Calibri"/>
              </a:rPr>
              <a:t>high</a:t>
            </a:r>
            <a:r>
              <a:rPr lang="sv-SE" sz="2500" dirty="0">
                <a:cs typeface="Calibri"/>
              </a:rPr>
              <a:t> </a:t>
            </a:r>
            <a:r>
              <a:rPr lang="sv-SE" sz="2500" dirty="0" err="1">
                <a:cs typeface="Calibri"/>
              </a:rPr>
              <a:t>mountains</a:t>
            </a:r>
            <a:r>
              <a:rPr lang="sv-SE" sz="2500" dirty="0">
                <a:cs typeface="Calibri"/>
              </a:rPr>
              <a:t>, fine </a:t>
            </a:r>
            <a:r>
              <a:rPr lang="sv-SE" sz="2500" dirty="0" err="1">
                <a:cs typeface="Calibri"/>
              </a:rPr>
              <a:t>valleys</a:t>
            </a:r>
            <a:r>
              <a:rPr lang="sv-SE" sz="2500" dirty="0">
                <a:cs typeface="Calibri"/>
              </a:rPr>
              <a:t> and </a:t>
            </a:r>
            <a:r>
              <a:rPr lang="sv-SE" sz="2500" dirty="0" err="1">
                <a:cs typeface="Calibri"/>
              </a:rPr>
              <a:t>inredible</a:t>
            </a:r>
            <a:r>
              <a:rPr lang="sv-SE" sz="2500" dirty="0">
                <a:cs typeface="Calibri"/>
              </a:rPr>
              <a:t> </a:t>
            </a:r>
            <a:r>
              <a:rPr lang="sv-SE" sz="2500" dirty="0" err="1">
                <a:cs typeface="Calibri"/>
              </a:rPr>
              <a:t>views</a:t>
            </a:r>
            <a:r>
              <a:rPr lang="sv-SE" sz="2500" dirty="0">
                <a:cs typeface="Calibri"/>
              </a:rPr>
              <a:t>. Höga Kusten is </a:t>
            </a:r>
            <a:r>
              <a:rPr lang="sv-SE" sz="2500" dirty="0" err="1">
                <a:cs typeface="Calibri"/>
              </a:rPr>
              <a:t>considered</a:t>
            </a:r>
            <a:r>
              <a:rPr lang="sv-SE" sz="2500" dirty="0">
                <a:cs typeface="Calibri"/>
              </a:rPr>
              <a:t> the </a:t>
            </a:r>
            <a:r>
              <a:rPr lang="sv-SE" sz="2500" dirty="0" err="1">
                <a:cs typeface="Calibri"/>
              </a:rPr>
              <a:t>most</a:t>
            </a:r>
            <a:r>
              <a:rPr lang="sv-SE" sz="2500" dirty="0">
                <a:cs typeface="Calibri"/>
              </a:rPr>
              <a:t> </a:t>
            </a:r>
            <a:r>
              <a:rPr lang="sv-SE" sz="2500" dirty="0" err="1">
                <a:cs typeface="Calibri"/>
              </a:rPr>
              <a:t>pretty</a:t>
            </a:r>
            <a:r>
              <a:rPr lang="sv-SE" sz="2500" dirty="0">
                <a:cs typeface="Calibri"/>
              </a:rPr>
              <a:t> </a:t>
            </a:r>
            <a:r>
              <a:rPr lang="sv-SE" sz="2500" dirty="0" err="1">
                <a:cs typeface="Calibri"/>
              </a:rPr>
              <a:t>looking</a:t>
            </a:r>
            <a:r>
              <a:rPr lang="sv-SE" sz="2500" dirty="0">
                <a:cs typeface="Calibri"/>
              </a:rPr>
              <a:t> </a:t>
            </a:r>
            <a:r>
              <a:rPr lang="sv-SE" sz="2500" dirty="0" err="1">
                <a:cs typeface="Calibri"/>
              </a:rPr>
              <a:t>place</a:t>
            </a:r>
            <a:r>
              <a:rPr lang="sv-SE" sz="2500" dirty="0">
                <a:cs typeface="Calibri"/>
              </a:rPr>
              <a:t> in Sweden and it </a:t>
            </a:r>
            <a:r>
              <a:rPr lang="sv-SE" sz="2500" dirty="0" err="1">
                <a:cs typeface="Calibri"/>
              </a:rPr>
              <a:t>evens</a:t>
            </a:r>
            <a:r>
              <a:rPr lang="sv-SE" sz="2500" dirty="0">
                <a:cs typeface="Calibri"/>
              </a:rPr>
              <a:t> has a </a:t>
            </a:r>
            <a:r>
              <a:rPr lang="sv-SE" sz="2500" dirty="0" err="1">
                <a:cs typeface="Calibri"/>
              </a:rPr>
              <a:t>Hotel</a:t>
            </a:r>
            <a:r>
              <a:rPr lang="sv-SE" sz="2500" dirty="0">
                <a:cs typeface="Calibri"/>
              </a:rPr>
              <a:t> </a:t>
            </a:r>
            <a:r>
              <a:rPr lang="sv-SE" sz="2500" err="1">
                <a:cs typeface="Calibri"/>
              </a:rPr>
              <a:t>there</a:t>
            </a:r>
            <a:r>
              <a:rPr lang="sv-SE" sz="2500" dirty="0">
                <a:cs typeface="Calibri"/>
              </a:rPr>
              <a:t>.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5640D592-75DC-4143-9D41-45B0F3C98C5E}"/>
              </a:ext>
            </a:extLst>
          </p:cNvPr>
          <p:cNvSpPr txBox="1"/>
          <p:nvPr/>
        </p:nvSpPr>
        <p:spPr>
          <a:xfrm>
            <a:off x="-5751" y="656470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Sueca Text"/>
              </a:rPr>
              <a:t>Raza</a:t>
            </a:r>
          </a:p>
        </p:txBody>
      </p:sp>
    </p:spTree>
    <p:extLst>
      <p:ext uri="{BB962C8B-B14F-4D97-AF65-F5344CB8AC3E}">
        <p14:creationId xmlns:p14="http://schemas.microsoft.com/office/powerpoint/2010/main" val="23057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70404" y="4774509"/>
            <a:ext cx="5093596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b="1" dirty="0" err="1"/>
              <a:t>Hotell</a:t>
            </a:r>
            <a:r>
              <a:rPr lang="en-US" sz="4000" b="1" dirty="0"/>
              <a:t> </a:t>
            </a:r>
            <a:r>
              <a:rPr lang="en-US" sz="4000" b="1" dirty="0" err="1"/>
              <a:t>Höga</a:t>
            </a:r>
            <a:r>
              <a:rPr lang="en-US" sz="4000" b="1" dirty="0"/>
              <a:t> </a:t>
            </a:r>
            <a:r>
              <a:rPr lang="en-US" sz="4000" b="1" dirty="0" err="1"/>
              <a:t>Kusten</a:t>
            </a:r>
            <a:endParaRPr lang="en-US" sz="4000" b="1" dirty="0">
              <a:cs typeface="Calibri Light"/>
            </a:endParaRPr>
          </a:p>
        </p:txBody>
      </p:sp>
      <p:pic>
        <p:nvPicPr>
          <p:cNvPr id="4" name="Bildobjekt 4" descr="En bild som visar gräs, utomhus, berg, vatten&#10;&#10;Beskrivning genererad med mycket hög exakthet">
            <a:extLst>
              <a:ext uri="{FF2B5EF4-FFF2-40B4-BE49-F238E27FC236}">
                <a16:creationId xmlns:a16="http://schemas.microsoft.com/office/drawing/2014/main" id="{1CD3E968-2F04-450E-86EE-93623E432C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82"/>
          <a:stretch/>
        </p:blipFill>
        <p:spPr>
          <a:xfrm>
            <a:off x="19" y="2871"/>
            <a:ext cx="12221105" cy="4606933"/>
          </a:xfrm>
          <a:custGeom>
            <a:avLst/>
            <a:gdLst>
              <a:gd name="connsiteX0" fmla="*/ 0 w 12192000"/>
              <a:gd name="connsiteY0" fmla="*/ 0 h 4621300"/>
              <a:gd name="connsiteX1" fmla="*/ 12192000 w 12192000"/>
              <a:gd name="connsiteY1" fmla="*/ 0 h 4621300"/>
              <a:gd name="connsiteX2" fmla="*/ 12192000 w 12192000"/>
              <a:gd name="connsiteY2" fmla="*/ 3104412 h 4621300"/>
              <a:gd name="connsiteX3" fmla="*/ 12192000 w 12192000"/>
              <a:gd name="connsiteY3" fmla="*/ 3296537 h 4621300"/>
              <a:gd name="connsiteX4" fmla="*/ 12192000 w 12192000"/>
              <a:gd name="connsiteY4" fmla="*/ 4272355 h 4621300"/>
              <a:gd name="connsiteX5" fmla="*/ 12113803 w 12192000"/>
              <a:gd name="connsiteY5" fmla="*/ 4280638 h 4621300"/>
              <a:gd name="connsiteX6" fmla="*/ 6753597 w 12192000"/>
              <a:gd name="connsiteY6" fmla="*/ 4604195 h 4621300"/>
              <a:gd name="connsiteX7" fmla="*/ 400746 w 12192000"/>
              <a:gd name="connsiteY7" fmla="*/ 4432852 h 4621300"/>
              <a:gd name="connsiteX8" fmla="*/ 0 w 12192000"/>
              <a:gd name="connsiteY8" fmla="*/ 4395876 h 4621300"/>
              <a:gd name="connsiteX9" fmla="*/ 0 w 12192000"/>
              <a:gd name="connsiteY9" fmla="*/ 3296537 h 4621300"/>
              <a:gd name="connsiteX10" fmla="*/ 0 w 12192000"/>
              <a:gd name="connsiteY10" fmla="*/ 3104412 h 46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621300">
                <a:moveTo>
                  <a:pt x="0" y="0"/>
                </a:moveTo>
                <a:lnTo>
                  <a:pt x="12192000" y="0"/>
                </a:lnTo>
                <a:lnTo>
                  <a:pt x="12192000" y="3104412"/>
                </a:lnTo>
                <a:lnTo>
                  <a:pt x="12192000" y="3296537"/>
                </a:lnTo>
                <a:lnTo>
                  <a:pt x="12192000" y="4272355"/>
                </a:lnTo>
                <a:lnTo>
                  <a:pt x="12113803" y="4280638"/>
                </a:lnTo>
                <a:cubicBezTo>
                  <a:pt x="10139508" y="4478587"/>
                  <a:pt x="8237152" y="4571590"/>
                  <a:pt x="6753597" y="4604195"/>
                </a:cubicBezTo>
                <a:cubicBezTo>
                  <a:pt x="4940362" y="4644044"/>
                  <a:pt x="2657278" y="4624714"/>
                  <a:pt x="400746" y="4432852"/>
                </a:cubicBezTo>
                <a:lnTo>
                  <a:pt x="0" y="4395876"/>
                </a:lnTo>
                <a:lnTo>
                  <a:pt x="0" y="3296537"/>
                </a:lnTo>
                <a:lnTo>
                  <a:pt x="0" y="3104412"/>
                </a:lnTo>
                <a:close/>
              </a:path>
            </a:pathLst>
          </a:cu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AB0264C-AD72-4D10-88EA-BAB094FB056A}"/>
              </a:ext>
            </a:extLst>
          </p:cNvPr>
          <p:cNvSpPr txBox="1"/>
          <p:nvPr/>
        </p:nvSpPr>
        <p:spPr>
          <a:xfrm>
            <a:off x="6226706" y="4767660"/>
            <a:ext cx="5173613" cy="17703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Höga</a:t>
            </a:r>
            <a:r>
              <a:rPr lang="en-US" dirty="0"/>
              <a:t> </a:t>
            </a:r>
            <a:r>
              <a:rPr lang="en-US" dirty="0" err="1"/>
              <a:t>Kusten</a:t>
            </a:r>
            <a:r>
              <a:rPr lang="en-US" dirty="0"/>
              <a:t> </a:t>
            </a:r>
            <a:r>
              <a:rPr lang="en-US" dirty="0" err="1"/>
              <a:t>Hotell</a:t>
            </a:r>
            <a:r>
              <a:rPr lang="en-US" dirty="0"/>
              <a:t> is a famous and a very good hotel that is rated with 4,3 stars. It's located in </a:t>
            </a:r>
            <a:r>
              <a:rPr lang="en-US" dirty="0" err="1"/>
              <a:t>Härnösand</a:t>
            </a:r>
            <a:r>
              <a:rPr lang="en-US" dirty="0"/>
              <a:t> and it has very good views to the lake and its beautiful at summer. A lot of tourist are attracted to come there in the summer.</a:t>
            </a:r>
            <a:endParaRPr lang="en-US" dirty="0">
              <a:cs typeface="Calibri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2341D40-E286-474C-9C52-917A8270F67F}"/>
              </a:ext>
            </a:extLst>
          </p:cNvPr>
          <p:cNvSpPr txBox="1"/>
          <p:nvPr/>
        </p:nvSpPr>
        <p:spPr>
          <a:xfrm>
            <a:off x="-5751" y="649281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v-SE" dirty="0" err="1"/>
              <a:t>Raza</a:t>
            </a:r>
            <a:endParaRPr lang="sv-SE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4164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75052" y="455358"/>
            <a:ext cx="3360772" cy="1303867"/>
          </a:xfrm>
        </p:spPr>
        <p:txBody>
          <a:bodyPr>
            <a:normAutofit/>
          </a:bodyPr>
          <a:lstStyle/>
          <a:p>
            <a:r>
              <a:rPr lang="sv-SE" b="1" dirty="0"/>
              <a:t>Härnö gin</a:t>
            </a:r>
          </a:p>
        </p:txBody>
      </p:sp>
      <p:sp>
        <p:nvSpPr>
          <p:cNvPr id="3" name="Underrubrik 2"/>
          <p:cNvSpPr>
            <a:spLocks noGrp="1"/>
          </p:cNvSpPr>
          <p:nvPr>
            <p:ph idx="1"/>
          </p:nvPr>
        </p:nvSpPr>
        <p:spPr>
          <a:xfrm>
            <a:off x="7535824" y="2556932"/>
            <a:ext cx="3360771" cy="3318936"/>
          </a:xfrm>
        </p:spPr>
        <p:txBody>
          <a:bodyPr>
            <a:normAutofit lnSpcReduction="10000"/>
          </a:bodyPr>
          <a:lstStyle/>
          <a:p>
            <a:r>
              <a:rPr lang="sv-SE" dirty="0">
                <a:latin typeface="Aharoni"/>
                <a:ea typeface="+mn-lt"/>
                <a:cs typeface="+mn-lt"/>
              </a:rPr>
              <a:t>Härnö gin is </a:t>
            </a:r>
            <a:r>
              <a:rPr lang="sv-SE" dirty="0" err="1">
                <a:latin typeface="Aharoni"/>
                <a:ea typeface="+mn-lt"/>
                <a:cs typeface="+mn-lt"/>
              </a:rPr>
              <a:t>one</a:t>
            </a:r>
            <a:r>
              <a:rPr lang="sv-SE" dirty="0">
                <a:latin typeface="Aharoni"/>
                <a:ea typeface="+mn-lt"/>
                <a:cs typeface="+mn-lt"/>
              </a:rPr>
              <a:t> </a:t>
            </a:r>
            <a:r>
              <a:rPr lang="sv-SE" dirty="0" err="1">
                <a:latin typeface="Aharoni"/>
                <a:ea typeface="+mn-lt"/>
                <a:cs typeface="+mn-lt"/>
              </a:rPr>
              <a:t>of</a:t>
            </a:r>
            <a:r>
              <a:rPr lang="sv-SE" dirty="0">
                <a:latin typeface="Aharoni"/>
                <a:ea typeface="+mn-lt"/>
                <a:cs typeface="+mn-lt"/>
              </a:rPr>
              <a:t> the </a:t>
            </a:r>
            <a:r>
              <a:rPr lang="sv-SE" dirty="0" err="1">
                <a:latin typeface="Aharoni"/>
                <a:ea typeface="+mn-lt"/>
                <a:cs typeface="+mn-lt"/>
              </a:rPr>
              <a:t>world's</a:t>
            </a:r>
            <a:r>
              <a:rPr lang="sv-SE" dirty="0">
                <a:latin typeface="Aharoni"/>
                <a:ea typeface="+mn-lt"/>
                <a:cs typeface="+mn-lt"/>
              </a:rPr>
              <a:t> leading gin </a:t>
            </a:r>
            <a:r>
              <a:rPr lang="sv-SE" dirty="0" err="1">
                <a:latin typeface="Aharoni"/>
                <a:ea typeface="+mn-lt"/>
                <a:cs typeface="+mn-lt"/>
              </a:rPr>
              <a:t>companies</a:t>
            </a:r>
            <a:r>
              <a:rPr lang="sv-SE" dirty="0">
                <a:latin typeface="Aharoni"/>
                <a:ea typeface="+mn-lt"/>
                <a:cs typeface="+mn-lt"/>
              </a:rPr>
              <a:t>. The </a:t>
            </a:r>
            <a:r>
              <a:rPr lang="sv-SE" dirty="0" err="1">
                <a:latin typeface="Aharoni"/>
                <a:ea typeface="+mn-lt"/>
                <a:cs typeface="+mn-lt"/>
              </a:rPr>
              <a:t>company</a:t>
            </a:r>
            <a:r>
              <a:rPr lang="sv-SE" dirty="0">
                <a:latin typeface="Aharoni"/>
                <a:ea typeface="+mn-lt"/>
                <a:cs typeface="+mn-lt"/>
              </a:rPr>
              <a:t> has taken </a:t>
            </a:r>
            <a:r>
              <a:rPr lang="sv-SE" dirty="0" err="1">
                <a:latin typeface="Aharoni"/>
                <a:ea typeface="+mn-lt"/>
                <a:cs typeface="+mn-lt"/>
              </a:rPr>
              <a:t>home</a:t>
            </a:r>
            <a:r>
              <a:rPr lang="sv-SE" dirty="0">
                <a:latin typeface="Aharoni"/>
                <a:ea typeface="+mn-lt"/>
                <a:cs typeface="+mn-lt"/>
              </a:rPr>
              <a:t> </a:t>
            </a:r>
            <a:r>
              <a:rPr lang="sv-SE" dirty="0" err="1">
                <a:latin typeface="Aharoni"/>
                <a:ea typeface="+mn-lt"/>
                <a:cs typeface="+mn-lt"/>
              </a:rPr>
              <a:t>prices</a:t>
            </a:r>
            <a:r>
              <a:rPr lang="sv-SE" dirty="0">
                <a:latin typeface="Aharoni"/>
                <a:ea typeface="+mn-lt"/>
                <a:cs typeface="+mn-lt"/>
              </a:rPr>
              <a:t> </a:t>
            </a:r>
            <a:r>
              <a:rPr lang="sv-SE" dirty="0" err="1">
                <a:latin typeface="Aharoni"/>
                <a:ea typeface="+mn-lt"/>
                <a:cs typeface="+mn-lt"/>
              </a:rPr>
              <a:t>after</a:t>
            </a:r>
            <a:r>
              <a:rPr lang="sv-SE" dirty="0">
                <a:latin typeface="Aharoni"/>
                <a:ea typeface="+mn-lt"/>
                <a:cs typeface="+mn-lt"/>
              </a:rPr>
              <a:t> </a:t>
            </a:r>
            <a:r>
              <a:rPr lang="sv-SE" dirty="0" err="1">
                <a:latin typeface="Aharoni"/>
                <a:ea typeface="+mn-lt"/>
                <a:cs typeface="+mn-lt"/>
              </a:rPr>
              <a:t>prices</a:t>
            </a:r>
            <a:r>
              <a:rPr lang="sv-SE" dirty="0">
                <a:latin typeface="Aharoni"/>
                <a:ea typeface="+mn-lt"/>
                <a:cs typeface="+mn-lt"/>
              </a:rPr>
              <a:t> and </a:t>
            </a:r>
            <a:r>
              <a:rPr lang="sv-SE" dirty="0" err="1">
                <a:latin typeface="Aharoni"/>
                <a:ea typeface="+mn-lt"/>
                <a:cs typeface="+mn-lt"/>
              </a:rPr>
              <a:t>they</a:t>
            </a:r>
            <a:r>
              <a:rPr lang="sv-SE" dirty="0">
                <a:latin typeface="Aharoni"/>
                <a:ea typeface="+mn-lt"/>
                <a:cs typeface="+mn-lt"/>
              </a:rPr>
              <a:t> </a:t>
            </a:r>
            <a:r>
              <a:rPr lang="sv-SE" dirty="0" err="1">
                <a:latin typeface="Aharoni"/>
                <a:ea typeface="+mn-lt"/>
                <a:cs typeface="+mn-lt"/>
              </a:rPr>
              <a:t>are</a:t>
            </a:r>
            <a:r>
              <a:rPr lang="sv-SE" dirty="0">
                <a:latin typeface="Aharoni"/>
                <a:ea typeface="+mn-lt"/>
                <a:cs typeface="+mn-lt"/>
              </a:rPr>
              <a:t> </a:t>
            </a:r>
            <a:r>
              <a:rPr lang="sv-SE" dirty="0" err="1">
                <a:latin typeface="Aharoni"/>
                <a:ea typeface="+mn-lt"/>
                <a:cs typeface="+mn-lt"/>
              </a:rPr>
              <a:t>very</a:t>
            </a:r>
            <a:r>
              <a:rPr lang="sv-SE" dirty="0">
                <a:latin typeface="Aharoni"/>
                <a:ea typeface="+mn-lt"/>
                <a:cs typeface="+mn-lt"/>
              </a:rPr>
              <a:t> </a:t>
            </a:r>
            <a:r>
              <a:rPr lang="sv-SE" dirty="0" err="1">
                <a:latin typeface="Aharoni"/>
                <a:ea typeface="+mn-lt"/>
                <a:cs typeface="+mn-lt"/>
              </a:rPr>
              <a:t>successful</a:t>
            </a:r>
            <a:r>
              <a:rPr lang="sv-SE" dirty="0">
                <a:latin typeface="Aharoni"/>
                <a:ea typeface="+mn-lt"/>
                <a:cs typeface="+mn-lt"/>
              </a:rPr>
              <a:t>.</a:t>
            </a:r>
            <a:endParaRPr lang="sv-SE" dirty="0"/>
          </a:p>
        </p:txBody>
      </p:sp>
      <p:pic>
        <p:nvPicPr>
          <p:cNvPr id="4" name="Bildobjekt 4" descr="En bild som visar inomhus, bord, flaska, sitter&#10;&#10;Beskrivning genererad med mycket hög exakthet">
            <a:extLst>
              <a:ext uri="{FF2B5EF4-FFF2-40B4-BE49-F238E27FC236}">
                <a16:creationId xmlns:a16="http://schemas.microsoft.com/office/drawing/2014/main" id="{BDAB75EC-9241-44ED-A70E-E2D18B3E80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214" r="8647" b="4"/>
          <a:stretch/>
        </p:blipFill>
        <p:spPr>
          <a:xfrm>
            <a:off x="628912" y="2089476"/>
            <a:ext cx="5278777" cy="385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5567BD-DE26-4A1D-912A-8127B694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  <a:cs typeface="Calibri Light"/>
              </a:rPr>
              <a:t>      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656BE57-8F79-4C18-B847-A3F69D8BD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7919" y="1646467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sz="2000" dirty="0">
                <a:cs typeface="Calibri"/>
              </a:rPr>
              <a:t>That’s an old army camp in the </a:t>
            </a:r>
            <a:r>
              <a:rPr lang="en-US" sz="2000" dirty="0" err="1">
                <a:cs typeface="Calibri"/>
              </a:rPr>
              <a:t>mouinten</a:t>
            </a:r>
            <a:r>
              <a:rPr lang="en-US" sz="2000" dirty="0">
                <a:cs typeface="Calibri"/>
              </a:rPr>
              <a:t>.</a:t>
            </a:r>
          </a:p>
          <a:p>
            <a:r>
              <a:rPr lang="en-US" sz="2000" dirty="0">
                <a:cs typeface="Calibri"/>
              </a:rPr>
              <a:t>And if we most go into a fight so can we use </a:t>
            </a:r>
            <a:r>
              <a:rPr lang="en-US" sz="2000" dirty="0">
                <a:solidFill>
                  <a:srgbClr val="FFFFFF"/>
                </a:solidFill>
                <a:cs typeface="Calibri"/>
              </a:rPr>
              <a:t>it.</a:t>
            </a:r>
          </a:p>
        </p:txBody>
      </p:sp>
      <p:pic>
        <p:nvPicPr>
          <p:cNvPr id="4" name="Bildobjekt 4" descr="En bild som visar inomhus, byggnad, golv, rum&#10;&#10;Beskrivning genererad med mycket hög exakthet">
            <a:extLst>
              <a:ext uri="{FF2B5EF4-FFF2-40B4-BE49-F238E27FC236}">
                <a16:creationId xmlns:a16="http://schemas.microsoft.com/office/drawing/2014/main" id="{7EAC207F-851C-4D5B-B904-10D043B9A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1" b="16271"/>
          <a:stretch/>
        </p:blipFill>
        <p:spPr>
          <a:xfrm>
            <a:off x="379283" y="2368247"/>
            <a:ext cx="7058306" cy="4107392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960914" y="107673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cs typeface="Calibri Light"/>
              </a:rPr>
              <a:t>Hemsöfästning</a:t>
            </a:r>
            <a:r>
              <a:rPr lang="en-US" sz="3200" b="1" dirty="0">
                <a:cs typeface="Calibri Light"/>
              </a:rPr>
              <a:t>    </a:t>
            </a:r>
            <a:br>
              <a:rPr lang="en-US" sz="3200" b="1" dirty="0">
                <a:cs typeface="Calibri Light"/>
              </a:rPr>
            </a:br>
            <a:r>
              <a:rPr lang="en-US" sz="3200" b="1" dirty="0">
                <a:cs typeface="Calibri Light"/>
              </a:rPr>
              <a:t>Fort </a:t>
            </a:r>
            <a:r>
              <a:rPr lang="en-US" sz="3200" b="1" dirty="0" err="1">
                <a:cs typeface="Calibri Light"/>
              </a:rPr>
              <a:t>Hemsö</a:t>
            </a:r>
            <a:r>
              <a:rPr lang="en-US" sz="3200" b="1" dirty="0">
                <a:cs typeface="Calibri Light"/>
              </a:rPr>
              <a:t> </a:t>
            </a:r>
            <a:endParaRPr lang="sv-SE" sz="3200" b="1" dirty="0"/>
          </a:p>
        </p:txBody>
      </p:sp>
    </p:spTree>
    <p:extLst>
      <p:ext uri="{BB962C8B-B14F-4D97-AF65-F5344CB8AC3E}">
        <p14:creationId xmlns:p14="http://schemas.microsoft.com/office/powerpoint/2010/main" val="145013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103121" y="4727173"/>
            <a:ext cx="7985759" cy="868823"/>
          </a:xfrm>
        </p:spPr>
        <p:txBody>
          <a:bodyPr anchor="ctr">
            <a:normAutofit/>
          </a:bodyPr>
          <a:lstStyle/>
          <a:p>
            <a:r>
              <a:rPr lang="sv-SE" sz="4000" u="sng"/>
              <a:t>The School of Hedda Wising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615738" y="5680637"/>
            <a:ext cx="6960524" cy="598516"/>
          </a:xfrm>
        </p:spPr>
        <p:txBody>
          <a:bodyPr anchor="ctr">
            <a:normAutofit/>
          </a:bodyPr>
          <a:lstStyle/>
          <a:p>
            <a:r>
              <a:rPr lang="sv-SE" sz="2000" b="1" dirty="0"/>
              <a:t>A </a:t>
            </a:r>
            <a:r>
              <a:rPr lang="sv-SE" sz="2000" b="1" dirty="0" err="1"/>
              <a:t>place</a:t>
            </a:r>
            <a:r>
              <a:rPr lang="sv-SE" sz="2000" b="1" dirty="0"/>
              <a:t> of </a:t>
            </a:r>
            <a:r>
              <a:rPr lang="sv-SE" sz="2000" b="1" dirty="0" err="1"/>
              <a:t>challenges</a:t>
            </a:r>
            <a:r>
              <a:rPr lang="sv-SE" sz="2000" b="1" dirty="0"/>
              <a:t>, </a:t>
            </a:r>
            <a:r>
              <a:rPr lang="sv-SE" sz="2000" b="1" dirty="0" err="1"/>
              <a:t>curiosity</a:t>
            </a:r>
            <a:r>
              <a:rPr lang="sv-SE" sz="2000" b="1" dirty="0"/>
              <a:t> and </a:t>
            </a:r>
            <a:r>
              <a:rPr lang="sv-SE" sz="2000" b="1" dirty="0" err="1"/>
              <a:t>learning</a:t>
            </a:r>
            <a:r>
              <a:rPr lang="sv-SE" sz="2000" b="1" dirty="0"/>
              <a:t>.</a:t>
            </a:r>
          </a:p>
        </p:txBody>
      </p:sp>
      <p:pic>
        <p:nvPicPr>
          <p:cNvPr id="13" name="Bildobjekt 12" descr="En bild som visar inomhus, byggnad, lägger, säng&#10;&#10;Automatiskt genererad beskrivning">
            <a:extLst>
              <a:ext uri="{FF2B5EF4-FFF2-40B4-BE49-F238E27FC236}">
                <a16:creationId xmlns:a16="http://schemas.microsoft.com/office/drawing/2014/main" id="{9BE988DB-8399-43ED-8099-0EBEFEDE7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074" b="-3"/>
          <a:stretch/>
        </p:blipFill>
        <p:spPr>
          <a:xfrm rot="5400000">
            <a:off x="125125" y="494884"/>
            <a:ext cx="4094573" cy="3703320"/>
          </a:xfrm>
          <a:prstGeom prst="rect">
            <a:avLst/>
          </a:prstGeom>
        </p:spPr>
      </p:pic>
      <p:pic>
        <p:nvPicPr>
          <p:cNvPr id="15" name="Bildobjekt 14" descr="En bild som visar fönster, inomhus, sitter, säng&#10;&#10;Automatiskt genererad beskrivning">
            <a:extLst>
              <a:ext uri="{FF2B5EF4-FFF2-40B4-BE49-F238E27FC236}">
                <a16:creationId xmlns:a16="http://schemas.microsoft.com/office/drawing/2014/main" id="{F258385E-5673-434C-AB59-53500658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074" b="-3"/>
          <a:stretch/>
        </p:blipFill>
        <p:spPr>
          <a:xfrm rot="5400000">
            <a:off x="4048713" y="494884"/>
            <a:ext cx="4094573" cy="3703320"/>
          </a:xfrm>
          <a:prstGeom prst="rect">
            <a:avLst/>
          </a:prstGeom>
        </p:spPr>
      </p:pic>
      <p:pic>
        <p:nvPicPr>
          <p:cNvPr id="11" name="Bildobjekt 10" descr="En bild som visar inomhus, katt, kylskåp, sitter&#10;&#10;Automatiskt genererad beskrivning">
            <a:extLst>
              <a:ext uri="{FF2B5EF4-FFF2-40B4-BE49-F238E27FC236}">
                <a16:creationId xmlns:a16="http://schemas.microsoft.com/office/drawing/2014/main" id="{DC4F85C9-AE4F-4F74-B021-0816EF23F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074" b="-3"/>
          <a:stretch/>
        </p:blipFill>
        <p:spPr>
          <a:xfrm rot="5400000">
            <a:off x="7972301" y="494884"/>
            <a:ext cx="4094573" cy="3703320"/>
          </a:xfrm>
          <a:prstGeom prst="rect">
            <a:avLst/>
          </a:prstGeom>
        </p:spPr>
      </p:pic>
      <p:pic>
        <p:nvPicPr>
          <p:cNvPr id="19" name="Bild 18" descr="Jordglob: Afrika och Europa">
            <a:extLst>
              <a:ext uri="{FF2B5EF4-FFF2-40B4-BE49-F238E27FC236}">
                <a16:creationId xmlns:a16="http://schemas.microsoft.com/office/drawing/2014/main" id="{75322E29-F771-4804-B06D-847E8334C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25419" y="4667828"/>
            <a:ext cx="914400" cy="914400"/>
          </a:xfrm>
          <a:prstGeom prst="rect">
            <a:avLst/>
          </a:prstGeom>
        </p:spPr>
      </p:pic>
      <p:pic>
        <p:nvPicPr>
          <p:cNvPr id="24" name="Bild 23" descr="Gruppkreativitet">
            <a:extLst>
              <a:ext uri="{FF2B5EF4-FFF2-40B4-BE49-F238E27FC236}">
                <a16:creationId xmlns:a16="http://schemas.microsoft.com/office/drawing/2014/main" id="{97DA2BF1-C735-4577-A55E-5259019F6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9062" y="46439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065189" y="-50502"/>
            <a:ext cx="10515600" cy="1325563"/>
          </a:xfrm>
        </p:spPr>
        <p:txBody>
          <a:bodyPr/>
          <a:lstStyle/>
          <a:p>
            <a:r>
              <a:rPr lang="sv-SE" u="sng" dirty="0"/>
              <a:t>The </a:t>
            </a:r>
            <a:r>
              <a:rPr lang="sv-SE" u="sng" dirty="0" err="1"/>
              <a:t>School</a:t>
            </a:r>
            <a:r>
              <a:rPr lang="sv-SE" u="sng" dirty="0"/>
              <a:t> at the Hill </a:t>
            </a:r>
            <a:r>
              <a:rPr lang="sv-SE" u="sng" dirty="0" err="1"/>
              <a:t>Top</a:t>
            </a:r>
            <a:endParaRPr lang="sv-SE" u="sng" dirty="0" err="1">
              <a:cs typeface="Calibri Light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257" y="1078002"/>
            <a:ext cx="1087503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dirty="0"/>
              <a:t>The </a:t>
            </a:r>
            <a:r>
              <a:rPr lang="sv-SE" dirty="0" err="1"/>
              <a:t>school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Hedda </a:t>
            </a:r>
            <a:r>
              <a:rPr lang="sv-SE" dirty="0" err="1"/>
              <a:t>Wising</a:t>
            </a:r>
            <a:r>
              <a:rPr lang="sv-SE" dirty="0"/>
              <a:t> </a:t>
            </a:r>
            <a:r>
              <a:rPr lang="sv-SE" dirty="0" err="1"/>
              <a:t>resides</a:t>
            </a:r>
            <a:r>
              <a:rPr lang="sv-SE" dirty="0"/>
              <a:t> at the </a:t>
            </a:r>
            <a:r>
              <a:rPr lang="sv-SE" dirty="0" err="1"/>
              <a:t>top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a </a:t>
            </a:r>
            <a:r>
              <a:rPr lang="sv-SE" dirty="0" err="1"/>
              <a:t>beautiful</a:t>
            </a:r>
            <a:r>
              <a:rPr lang="sv-SE" dirty="0"/>
              <a:t> </a:t>
            </a:r>
            <a:r>
              <a:rPr lang="sv-SE" dirty="0" err="1"/>
              <a:t>hill</a:t>
            </a:r>
            <a:r>
              <a:rPr lang="sv-SE" dirty="0"/>
              <a:t>, </a:t>
            </a:r>
            <a:r>
              <a:rPr lang="sv-SE" dirty="0" err="1"/>
              <a:t>close</a:t>
            </a:r>
            <a:r>
              <a:rPr lang="sv-SE" dirty="0"/>
              <a:t> to </a:t>
            </a:r>
            <a:r>
              <a:rPr lang="sv-SE" dirty="0" err="1"/>
              <a:t>both</a:t>
            </a:r>
            <a:r>
              <a:rPr lang="sv-SE" dirty="0"/>
              <a:t> </a:t>
            </a:r>
            <a:r>
              <a:rPr lang="sv-SE" dirty="0" err="1"/>
              <a:t>nature</a:t>
            </a:r>
            <a:r>
              <a:rPr lang="sv-SE" dirty="0"/>
              <a:t> and the </a:t>
            </a:r>
            <a:r>
              <a:rPr lang="sv-SE" dirty="0" err="1"/>
              <a:t>centre</a:t>
            </a:r>
            <a:r>
              <a:rPr lang="sv-SE" dirty="0"/>
              <a:t> </a:t>
            </a:r>
            <a:r>
              <a:rPr lang="sv-SE" dirty="0" err="1"/>
              <a:t>of</a:t>
            </a:r>
            <a:r>
              <a:rPr lang="sv-SE" dirty="0"/>
              <a:t> Härnösand. In the spring as </a:t>
            </a:r>
            <a:r>
              <a:rPr lang="sv-SE" dirty="0" err="1"/>
              <a:t>well</a:t>
            </a:r>
            <a:r>
              <a:rPr lang="sv-SE" dirty="0"/>
              <a:t> as in the summer, the </a:t>
            </a:r>
            <a:r>
              <a:rPr lang="sv-SE" dirty="0" err="1"/>
              <a:t>surrounding</a:t>
            </a:r>
            <a:r>
              <a:rPr lang="sv-SE" dirty="0"/>
              <a:t> </a:t>
            </a:r>
            <a:r>
              <a:rPr lang="sv-SE" dirty="0" err="1"/>
              <a:t>nature</a:t>
            </a:r>
            <a:r>
              <a:rPr lang="sv-SE" dirty="0"/>
              <a:t> is </a:t>
            </a:r>
            <a:r>
              <a:rPr lang="sv-SE" dirty="0" err="1"/>
              <a:t>very</a:t>
            </a:r>
            <a:r>
              <a:rPr lang="sv-SE" dirty="0"/>
              <a:t> green; </a:t>
            </a:r>
            <a:r>
              <a:rPr lang="sv-SE" dirty="0" err="1"/>
              <a:t>but</a:t>
            </a:r>
            <a:r>
              <a:rPr lang="sv-SE" dirty="0"/>
              <a:t> as </a:t>
            </a:r>
            <a:r>
              <a:rPr lang="sv-SE" dirty="0" err="1"/>
              <a:t>autumn</a:t>
            </a:r>
            <a:r>
              <a:rPr lang="sv-SE" dirty="0"/>
              <a:t> </a:t>
            </a:r>
            <a:r>
              <a:rPr lang="sv-SE" dirty="0" err="1"/>
              <a:t>comes</a:t>
            </a:r>
            <a:r>
              <a:rPr lang="sv-SE" dirty="0"/>
              <a:t> </a:t>
            </a:r>
            <a:r>
              <a:rPr lang="sv-SE" dirty="0" err="1"/>
              <a:t>closer</a:t>
            </a:r>
            <a:r>
              <a:rPr lang="sv-SE" dirty="0"/>
              <a:t>, the </a:t>
            </a:r>
            <a:r>
              <a:rPr lang="sv-SE" dirty="0" err="1"/>
              <a:t>leaves</a:t>
            </a:r>
            <a:r>
              <a:rPr lang="sv-SE" dirty="0"/>
              <a:t> and the </a:t>
            </a:r>
            <a:r>
              <a:rPr lang="sv-SE" dirty="0" err="1"/>
              <a:t>ground</a:t>
            </a:r>
            <a:r>
              <a:rPr lang="sv-SE" dirty="0"/>
              <a:t> </a:t>
            </a:r>
            <a:r>
              <a:rPr lang="sv-SE" dirty="0" err="1"/>
              <a:t>turn</a:t>
            </a:r>
            <a:r>
              <a:rPr lang="sv-SE" dirty="0"/>
              <a:t> </a:t>
            </a:r>
            <a:r>
              <a:rPr lang="sv-SE" dirty="0" err="1"/>
              <a:t>yellow</a:t>
            </a:r>
            <a:r>
              <a:rPr lang="sv-SE" dirty="0"/>
              <a:t> – and </a:t>
            </a:r>
            <a:r>
              <a:rPr lang="sv-SE" dirty="0" err="1"/>
              <a:t>eventually</a:t>
            </a:r>
            <a:r>
              <a:rPr lang="sv-SE" dirty="0"/>
              <a:t> red. In </a:t>
            </a:r>
            <a:r>
              <a:rPr lang="sv-SE" dirty="0" err="1"/>
              <a:t>winter</a:t>
            </a:r>
            <a:r>
              <a:rPr lang="sv-SE" dirty="0"/>
              <a:t>, the </a:t>
            </a:r>
            <a:r>
              <a:rPr lang="sv-SE" dirty="0" err="1"/>
              <a:t>entire</a:t>
            </a:r>
            <a:r>
              <a:rPr lang="sv-SE" dirty="0"/>
              <a:t> </a:t>
            </a:r>
            <a:r>
              <a:rPr lang="sv-SE" dirty="0" err="1"/>
              <a:t>ground</a:t>
            </a:r>
            <a:r>
              <a:rPr lang="sv-SE" dirty="0"/>
              <a:t> is </a:t>
            </a:r>
            <a:r>
              <a:rPr lang="sv-SE" dirty="0" err="1"/>
              <a:t>usually</a:t>
            </a:r>
            <a:r>
              <a:rPr lang="sv-SE" dirty="0"/>
              <a:t> </a:t>
            </a:r>
            <a:r>
              <a:rPr lang="sv-SE" dirty="0" err="1"/>
              <a:t>covered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 </a:t>
            </a:r>
            <a:r>
              <a:rPr lang="sv-SE" dirty="0" err="1"/>
              <a:t>thick</a:t>
            </a:r>
            <a:r>
              <a:rPr lang="sv-SE" dirty="0"/>
              <a:t> </a:t>
            </a:r>
            <a:r>
              <a:rPr lang="sv-SE" dirty="0" err="1"/>
              <a:t>blanket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snow</a:t>
            </a:r>
            <a:r>
              <a:rPr lang="sv-SE" dirty="0"/>
              <a:t>.</a:t>
            </a:r>
            <a:endParaRPr lang="sv-SE" dirty="0">
              <a:cs typeface="Calibri"/>
            </a:endParaRPr>
          </a:p>
        </p:txBody>
      </p:sp>
      <p:pic>
        <p:nvPicPr>
          <p:cNvPr id="4" name="Bildobjekt 4" descr="En bild som visar utomhus, gräs, byggnad, hus&#10;&#10;Beskrivning genererad med mycket hög exakthet">
            <a:extLst>
              <a:ext uri="{FF2B5EF4-FFF2-40B4-BE49-F238E27FC236}">
                <a16:creationId xmlns:a16="http://schemas.microsoft.com/office/drawing/2014/main" id="{5B612913-C560-4558-A6EF-CE7FB0F94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34" y="3253445"/>
            <a:ext cx="5589916" cy="2967788"/>
          </a:xfrm>
          <a:prstGeom prst="rect">
            <a:avLst/>
          </a:prstGeom>
        </p:spPr>
      </p:pic>
      <p:pic>
        <p:nvPicPr>
          <p:cNvPr id="6" name="Bildobjekt 6" descr="En bild som visar gräs, utomhus, byggnad, man&#10;&#10;Beskrivning genererad med mycket hög exakthet">
            <a:extLst>
              <a:ext uri="{FF2B5EF4-FFF2-40B4-BE49-F238E27FC236}">
                <a16:creationId xmlns:a16="http://schemas.microsoft.com/office/drawing/2014/main" id="{DFB187ED-166E-43D3-855E-40D732B40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419" y="3257717"/>
            <a:ext cx="5244858" cy="298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039208" y="-14139"/>
            <a:ext cx="9613861" cy="1080938"/>
          </a:xfrm>
        </p:spPr>
        <p:txBody>
          <a:bodyPr/>
          <a:lstStyle/>
          <a:p>
            <a:r>
              <a:rPr lang="sv-SE" u="sng" noProof="1"/>
              <a:t>Our Values and Guidelines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37190" y="913513"/>
            <a:ext cx="10893445" cy="35993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noProof="1"/>
              <a:t>Courage, thirst for knowledge, social skills and cooperation. Our school works hard to incorporate these values into every day at Hedda Wising.</a:t>
            </a:r>
          </a:p>
        </p:txBody>
      </p:sp>
      <p:pic>
        <p:nvPicPr>
          <p:cNvPr id="6" name="Bildobjekt 6" descr="En bild som visar person, tak, inomhus, stående&#10;&#10;Beskrivning genererad med mycket hög exakthet">
            <a:extLst>
              <a:ext uri="{FF2B5EF4-FFF2-40B4-BE49-F238E27FC236}">
                <a16:creationId xmlns:a16="http://schemas.microsoft.com/office/drawing/2014/main" id="{A1DC0DA9-9A8D-431B-B2AE-05D2070C9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1475" y="2407491"/>
            <a:ext cx="3648974" cy="2747513"/>
          </a:xfrm>
          <a:prstGeom prst="rect">
            <a:avLst/>
          </a:prstGeom>
        </p:spPr>
      </p:pic>
      <p:pic>
        <p:nvPicPr>
          <p:cNvPr id="8" name="Bildobjekt 8" descr="En bild som visar inomhus, person, ung, man&#10;&#10;Beskrivning genererad med mycket hög exakthet">
            <a:extLst>
              <a:ext uri="{FF2B5EF4-FFF2-40B4-BE49-F238E27FC236}">
                <a16:creationId xmlns:a16="http://schemas.microsoft.com/office/drawing/2014/main" id="{A4BD10E0-95B8-4A6B-A0CE-CEFB77060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260031" y="2418967"/>
            <a:ext cx="3634596" cy="2733136"/>
          </a:xfrm>
          <a:prstGeom prst="rect">
            <a:avLst/>
          </a:prstGeom>
        </p:spPr>
      </p:pic>
      <p:pic>
        <p:nvPicPr>
          <p:cNvPr id="10" name="Bildobjekt 10" descr="En bild som visar inomhus, byggnad, fönster, sitter&#10;&#10;Beskrivning genererad med mycket hög exakthet">
            <a:extLst>
              <a:ext uri="{FF2B5EF4-FFF2-40B4-BE49-F238E27FC236}">
                <a16:creationId xmlns:a16="http://schemas.microsoft.com/office/drawing/2014/main" id="{E62E67B5-8F95-4F76-B900-A71547B16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36617" y="2439330"/>
            <a:ext cx="3749616" cy="283377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E080614D-AF5D-458C-BC37-9955AFB446B2}"/>
              </a:ext>
            </a:extLst>
          </p:cNvPr>
          <p:cNvSpPr txBox="1"/>
          <p:nvPr/>
        </p:nvSpPr>
        <p:spPr>
          <a:xfrm>
            <a:off x="583720" y="5730815"/>
            <a:ext cx="366335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dirty="0"/>
              <a:t>A </a:t>
            </a:r>
            <a:r>
              <a:rPr lang="sv-SE" b="1" dirty="0" err="1"/>
              <a:t>group</a:t>
            </a:r>
            <a:r>
              <a:rPr lang="sv-SE" b="1" dirty="0"/>
              <a:t> </a:t>
            </a:r>
            <a:r>
              <a:rPr lang="sv-SE" b="1" dirty="0" err="1"/>
              <a:t>of</a:t>
            </a:r>
            <a:r>
              <a:rPr lang="sv-SE" b="1" dirty="0"/>
              <a:t> </a:t>
            </a:r>
            <a:r>
              <a:rPr lang="sv-SE" b="1" dirty="0" err="1"/>
              <a:t>ninth</a:t>
            </a:r>
            <a:r>
              <a:rPr lang="sv-SE" b="1" dirty="0"/>
              <a:t> graders </a:t>
            </a:r>
            <a:r>
              <a:rPr lang="sv-SE" b="1" dirty="0" err="1"/>
              <a:t>finding</a:t>
            </a:r>
            <a:r>
              <a:rPr lang="sv-SE" b="1" dirty="0"/>
              <a:t> </a:t>
            </a:r>
            <a:r>
              <a:rPr lang="sv-SE" b="1" dirty="0" err="1"/>
              <a:t>time</a:t>
            </a:r>
            <a:r>
              <a:rPr lang="sv-SE" b="1" dirty="0"/>
              <a:t> </a:t>
            </a:r>
            <a:r>
              <a:rPr lang="sv-SE" b="1" dirty="0" err="1"/>
              <a:t>between</a:t>
            </a:r>
            <a:r>
              <a:rPr lang="sv-SE" b="1" dirty="0"/>
              <a:t> </a:t>
            </a:r>
            <a:r>
              <a:rPr lang="sv-SE" b="1" dirty="0" err="1"/>
              <a:t>lessons</a:t>
            </a:r>
            <a:r>
              <a:rPr lang="sv-SE" b="1" dirty="0"/>
              <a:t> to play a </a:t>
            </a:r>
            <a:r>
              <a:rPr lang="sv-SE" b="1" dirty="0" err="1"/>
              <a:t>classic</a:t>
            </a:r>
            <a:r>
              <a:rPr lang="sv-SE" b="1" dirty="0"/>
              <a:t> game </a:t>
            </a:r>
            <a:r>
              <a:rPr lang="sv-SE" b="1" dirty="0" err="1"/>
              <a:t>of</a:t>
            </a:r>
            <a:r>
              <a:rPr lang="sv-SE" b="1" dirty="0"/>
              <a:t> </a:t>
            </a:r>
            <a:r>
              <a:rPr lang="sv-SE" b="1" dirty="0" err="1"/>
              <a:t>foosball</a:t>
            </a:r>
            <a:r>
              <a:rPr lang="sv-SE" b="1" dirty="0"/>
              <a:t>.</a:t>
            </a:r>
            <a:endParaRPr lang="sv-SE" b="1" dirty="0">
              <a:cs typeface="Calibri"/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627C506A-5CBC-4AF4-A313-F5826353AAAC}"/>
              </a:ext>
            </a:extLst>
          </p:cNvPr>
          <p:cNvSpPr txBox="1"/>
          <p:nvPr/>
        </p:nvSpPr>
        <p:spPr>
          <a:xfrm>
            <a:off x="4723502" y="572991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dirty="0">
                <a:cs typeface="Calibri"/>
              </a:rPr>
              <a:t>A </a:t>
            </a:r>
            <a:r>
              <a:rPr lang="sv-SE" b="1" dirty="0" err="1">
                <a:cs typeface="Calibri"/>
              </a:rPr>
              <a:t>couple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of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eighth</a:t>
            </a:r>
            <a:r>
              <a:rPr lang="sv-SE" b="1" dirty="0">
                <a:cs typeface="Calibri"/>
              </a:rPr>
              <a:t> graders </a:t>
            </a:r>
            <a:r>
              <a:rPr lang="sv-SE" b="1" dirty="0" err="1">
                <a:cs typeface="Calibri"/>
              </a:rPr>
              <a:t>working</a:t>
            </a:r>
            <a:r>
              <a:rPr lang="sv-SE" b="1" dirty="0">
                <a:cs typeface="Calibri"/>
              </a:rPr>
              <a:t> on a </a:t>
            </a:r>
            <a:r>
              <a:rPr lang="sv-SE" b="1" dirty="0" err="1">
                <a:cs typeface="Calibri"/>
              </a:rPr>
              <a:t>project</a:t>
            </a:r>
            <a:r>
              <a:rPr lang="sv-SE" b="1" dirty="0">
                <a:cs typeface="Calibri"/>
              </a:rPr>
              <a:t> for </a:t>
            </a:r>
            <a:r>
              <a:rPr lang="sv-SE" b="1" dirty="0" err="1">
                <a:cs typeface="Calibri"/>
              </a:rPr>
              <a:t>english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class</a:t>
            </a:r>
            <a:r>
              <a:rPr lang="sv-SE" b="1" dirty="0">
                <a:cs typeface="Calibri"/>
              </a:rPr>
              <a:t>.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C8F38F3-A85C-4576-B12C-EBB49F4E805D}"/>
              </a:ext>
            </a:extLst>
          </p:cNvPr>
          <p:cNvSpPr txBox="1"/>
          <p:nvPr/>
        </p:nvSpPr>
        <p:spPr>
          <a:xfrm>
            <a:off x="8618867" y="5915923"/>
            <a:ext cx="29876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dirty="0" err="1">
                <a:cs typeface="Calibri"/>
              </a:rPr>
              <a:t>Two</a:t>
            </a:r>
            <a:r>
              <a:rPr lang="sv-SE" b="1" dirty="0">
                <a:cs typeface="Calibri"/>
              </a:rPr>
              <a:t> students </a:t>
            </a:r>
            <a:r>
              <a:rPr lang="sv-SE" b="1" dirty="0" err="1">
                <a:cs typeface="Calibri"/>
              </a:rPr>
              <a:t>looking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up</a:t>
            </a:r>
            <a:r>
              <a:rPr lang="sv-SE" b="1" dirty="0">
                <a:cs typeface="Calibri"/>
              </a:rPr>
              <a:t> at the </a:t>
            </a:r>
            <a:r>
              <a:rPr lang="sv-SE" b="1" dirty="0" err="1">
                <a:cs typeface="Calibri"/>
              </a:rPr>
              <a:t>school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of</a:t>
            </a:r>
            <a:r>
              <a:rPr lang="sv-SE" b="1" dirty="0">
                <a:cs typeface="Calibri"/>
              </a:rPr>
              <a:t> Hedda </a:t>
            </a:r>
            <a:r>
              <a:rPr lang="sv-SE" b="1" dirty="0" err="1">
                <a:cs typeface="Calibri"/>
              </a:rPr>
              <a:t>Wising</a:t>
            </a:r>
            <a:r>
              <a:rPr lang="sv-SE" b="1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492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54158" y="-130278"/>
            <a:ext cx="10515600" cy="1325563"/>
          </a:xfrm>
        </p:spPr>
        <p:txBody>
          <a:bodyPr/>
          <a:lstStyle/>
          <a:p>
            <a:r>
              <a:rPr lang="sv-SE" u="sng" noProof="1"/>
              <a:t>Hall of Lights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9142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noProof="1">
                <a:cs typeface="Calibri" panose="020F0502020204030204"/>
              </a:rPr>
              <a:t>The school has a place for all the students and the teachers to hang out in. It's called the "Hall of Lights". Do you think there's a reason behind that name?</a:t>
            </a:r>
          </a:p>
        </p:txBody>
      </p:sp>
      <p:pic>
        <p:nvPicPr>
          <p:cNvPr id="4" name="Bildobjekt 4" descr="En bild som visar inomhus, byggnad, kök, tåg&#10;&#10;Beskrivning genererad med mycket hög exakthet">
            <a:extLst>
              <a:ext uri="{FF2B5EF4-FFF2-40B4-BE49-F238E27FC236}">
                <a16:creationId xmlns:a16="http://schemas.microsoft.com/office/drawing/2014/main" id="{07B91064-4393-45FA-AE01-9213443A4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30362" y="2783784"/>
            <a:ext cx="4123427" cy="3121325"/>
          </a:xfrm>
          <a:prstGeom prst="rect">
            <a:avLst/>
          </a:prstGeom>
        </p:spPr>
      </p:pic>
      <p:pic>
        <p:nvPicPr>
          <p:cNvPr id="6" name="Bildobjekt 6" descr="En bild som visar person, inomhus, bord, byggnad&#10;&#10;Beskrivning genererad med mycket hög exakthet">
            <a:extLst>
              <a:ext uri="{FF2B5EF4-FFF2-40B4-BE49-F238E27FC236}">
                <a16:creationId xmlns:a16="http://schemas.microsoft.com/office/drawing/2014/main" id="{71222F19-D7AD-477A-9B9B-7CA8F99A6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45918" y="2805613"/>
            <a:ext cx="4080295" cy="3063815"/>
          </a:xfrm>
          <a:prstGeom prst="rect">
            <a:avLst/>
          </a:prstGeom>
        </p:spPr>
      </p:pic>
      <p:pic>
        <p:nvPicPr>
          <p:cNvPr id="8" name="Bildobjekt 8" descr="En bild som visar inomhus, bor, sitter, katt&#10;&#10;Beskrivning genererad med mycket hög exakthet">
            <a:extLst>
              <a:ext uri="{FF2B5EF4-FFF2-40B4-BE49-F238E27FC236}">
                <a16:creationId xmlns:a16="http://schemas.microsoft.com/office/drawing/2014/main" id="{248C28BD-458B-492F-9439-B45261FF2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53090" y="2830007"/>
            <a:ext cx="4123425" cy="307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1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697676" y="-63521"/>
            <a:ext cx="10515600" cy="1325563"/>
          </a:xfrm>
        </p:spPr>
        <p:txBody>
          <a:bodyPr/>
          <a:lstStyle/>
          <a:p>
            <a:r>
              <a:rPr lang="sv-SE" u="sng" dirty="0"/>
              <a:t>A </a:t>
            </a:r>
            <a:r>
              <a:rPr lang="sv-SE" u="sng" dirty="0" err="1"/>
              <a:t>Study</a:t>
            </a:r>
            <a:r>
              <a:rPr lang="sv-SE" u="sng" dirty="0"/>
              <a:t> in the Arts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01602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 err="1"/>
              <a:t>Many</a:t>
            </a:r>
            <a:r>
              <a:rPr lang="sv-SE" dirty="0"/>
              <a:t> students at Hedda </a:t>
            </a:r>
            <a:r>
              <a:rPr lang="sv-SE" dirty="0" err="1"/>
              <a:t>Wising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talented</a:t>
            </a:r>
            <a:r>
              <a:rPr lang="sv-SE" dirty="0"/>
              <a:t> artists. </a:t>
            </a:r>
            <a:r>
              <a:rPr lang="sv-SE" dirty="0" err="1"/>
              <a:t>Our</a:t>
            </a:r>
            <a:r>
              <a:rPr lang="sv-SE" dirty="0"/>
              <a:t> </a:t>
            </a:r>
            <a:r>
              <a:rPr lang="sv-SE" dirty="0" err="1"/>
              <a:t>walls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covered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beautiful</a:t>
            </a:r>
            <a:r>
              <a:rPr lang="sv-SE" dirty="0"/>
              <a:t> </a:t>
            </a:r>
            <a:r>
              <a:rPr lang="sv-SE" dirty="0" err="1"/>
              <a:t>paintings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students </a:t>
            </a:r>
            <a:r>
              <a:rPr lang="sv-SE" dirty="0" err="1"/>
              <a:t>themselves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created</a:t>
            </a:r>
            <a:r>
              <a:rPr lang="sv-SE" dirty="0"/>
              <a:t>.</a:t>
            </a:r>
          </a:p>
        </p:txBody>
      </p:sp>
      <p:pic>
        <p:nvPicPr>
          <p:cNvPr id="5" name="Bildobjekt 4" descr="En bild som visar fågel, stående, säng, rum&#10;&#10;Automatiskt genererad beskrivning">
            <a:extLst>
              <a:ext uri="{FF2B5EF4-FFF2-40B4-BE49-F238E27FC236}">
                <a16:creationId xmlns:a16="http://schemas.microsoft.com/office/drawing/2014/main" id="{54DF2692-9170-43F5-BB0D-497AFF3B9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4382" y="2942009"/>
            <a:ext cx="3790546" cy="2842910"/>
          </a:xfrm>
          <a:prstGeom prst="rect">
            <a:avLst/>
          </a:prstGeom>
        </p:spPr>
      </p:pic>
      <p:pic>
        <p:nvPicPr>
          <p:cNvPr id="7" name="Bildobjekt 6" descr="En bild som visar byggnad, tecken, sitter, vit&#10;&#10;Automatiskt genererad beskrivning">
            <a:extLst>
              <a:ext uri="{FF2B5EF4-FFF2-40B4-BE49-F238E27FC236}">
                <a16:creationId xmlns:a16="http://schemas.microsoft.com/office/drawing/2014/main" id="{BAE92137-F5AD-4563-B5DA-3A5408224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200725" y="2942009"/>
            <a:ext cx="3790549" cy="2842911"/>
          </a:xfrm>
          <a:prstGeom prst="rect">
            <a:avLst/>
          </a:prstGeom>
        </p:spPr>
      </p:pic>
      <p:pic>
        <p:nvPicPr>
          <p:cNvPr id="9" name="Bildobjekt 8" descr="En bild som visar inomhus, säng, rum, byggnad&#10;&#10;Automatiskt genererad beskrivning">
            <a:extLst>
              <a:ext uri="{FF2B5EF4-FFF2-40B4-BE49-F238E27FC236}">
                <a16:creationId xmlns:a16="http://schemas.microsoft.com/office/drawing/2014/main" id="{80E62812-1406-4593-8135-FD8DBC159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037072" y="2942009"/>
            <a:ext cx="3790548" cy="284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4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763272" y="-59226"/>
            <a:ext cx="10515600" cy="1325563"/>
          </a:xfrm>
        </p:spPr>
        <p:txBody>
          <a:bodyPr/>
          <a:lstStyle/>
          <a:p>
            <a:r>
              <a:rPr lang="sv-SE" u="sng" dirty="0"/>
              <a:t>Online </a:t>
            </a:r>
            <a:r>
              <a:rPr lang="sv-SE" u="sng" dirty="0" err="1"/>
              <a:t>Classrooms</a:t>
            </a:r>
            <a:r>
              <a:rPr lang="sv-SE" u="sng" dirty="0"/>
              <a:t> 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09661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dirty="0">
                <a:cs typeface="Calibri"/>
              </a:rPr>
              <a:t>In a </a:t>
            </a:r>
            <a:r>
              <a:rPr lang="sv-SE" dirty="0" err="1">
                <a:cs typeface="Calibri"/>
              </a:rPr>
              <a:t>world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that</a:t>
            </a:r>
            <a:r>
              <a:rPr lang="sv-SE" dirty="0">
                <a:cs typeface="Calibri"/>
              </a:rPr>
              <a:t> is </a:t>
            </a:r>
            <a:r>
              <a:rPr lang="sv-SE" dirty="0" err="1">
                <a:cs typeface="Calibri"/>
              </a:rPr>
              <a:t>becoming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more</a:t>
            </a:r>
            <a:r>
              <a:rPr lang="sv-SE" dirty="0">
                <a:cs typeface="Calibri"/>
              </a:rPr>
              <a:t> </a:t>
            </a:r>
            <a:r>
              <a:rPr lang="sv-SE" dirty="0" err="1">
                <a:cs typeface="Calibri"/>
              </a:rPr>
              <a:t>globalised</a:t>
            </a:r>
            <a:r>
              <a:rPr lang="sv-SE" dirty="0">
                <a:cs typeface="Calibri"/>
              </a:rPr>
              <a:t> and </a:t>
            </a:r>
            <a:r>
              <a:rPr lang="sv-SE" dirty="0" err="1">
                <a:cs typeface="Calibri"/>
              </a:rPr>
              <a:t>technological</a:t>
            </a:r>
            <a:r>
              <a:rPr lang="sv-SE" dirty="0">
                <a:cs typeface="Calibri"/>
              </a:rPr>
              <a:t> by the </a:t>
            </a:r>
            <a:r>
              <a:rPr lang="sv-SE" dirty="0" err="1">
                <a:cs typeface="Calibri"/>
              </a:rPr>
              <a:t>minute</a:t>
            </a:r>
            <a:r>
              <a:rPr lang="sv-SE" dirty="0">
                <a:cs typeface="Calibri"/>
              </a:rPr>
              <a:t>, Hedda </a:t>
            </a:r>
            <a:r>
              <a:rPr lang="sv-SE" dirty="0" err="1">
                <a:cs typeface="Calibri"/>
              </a:rPr>
              <a:t>Wising</a:t>
            </a:r>
            <a:r>
              <a:rPr lang="sv-SE" dirty="0">
                <a:cs typeface="Calibri"/>
              </a:rPr>
              <a:t> has </a:t>
            </a:r>
            <a:r>
              <a:rPr lang="sv-SE" dirty="0" err="1">
                <a:cs typeface="Calibri"/>
              </a:rPr>
              <a:t>adapted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quickly</a:t>
            </a:r>
            <a:r>
              <a:rPr lang="sv-SE" dirty="0">
                <a:cs typeface="Calibri"/>
              </a:rPr>
              <a:t>. </a:t>
            </a:r>
            <a:r>
              <a:rPr lang="sv-SE" dirty="0" err="1">
                <a:cs typeface="Calibri"/>
              </a:rPr>
              <a:t>Our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schoolwork</a:t>
            </a:r>
            <a:r>
              <a:rPr lang="sv-SE" dirty="0">
                <a:cs typeface="Calibri"/>
              </a:rPr>
              <a:t> and all </a:t>
            </a:r>
            <a:r>
              <a:rPr lang="sv-SE" dirty="0" err="1">
                <a:cs typeface="Calibri"/>
              </a:rPr>
              <a:t>our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schoolbooks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have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now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been</a:t>
            </a:r>
            <a:r>
              <a:rPr lang="sv-SE" dirty="0">
                <a:cs typeface="Calibri"/>
              </a:rPr>
              <a:t> </a:t>
            </a:r>
            <a:r>
              <a:rPr lang="sv-SE" dirty="0" err="1">
                <a:cs typeface="Calibri"/>
              </a:rPr>
              <a:t>digitalised</a:t>
            </a:r>
            <a:r>
              <a:rPr lang="sv-SE" dirty="0">
                <a:cs typeface="Calibri"/>
              </a:rPr>
              <a:t>!</a:t>
            </a:r>
          </a:p>
        </p:txBody>
      </p:sp>
      <p:pic>
        <p:nvPicPr>
          <p:cNvPr id="4" name="Bildobjekt 4" descr="En bild som visar inomhus, rum, sitter, bord&#10;&#10;Beskrivning genererad med mycket hög exakthet">
            <a:extLst>
              <a:ext uri="{FF2B5EF4-FFF2-40B4-BE49-F238E27FC236}">
                <a16:creationId xmlns:a16="http://schemas.microsoft.com/office/drawing/2014/main" id="{0F682952-7AC4-4344-A8EE-DFC94F31D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56508" y="2972948"/>
            <a:ext cx="3850257" cy="2934419"/>
          </a:xfrm>
          <a:prstGeom prst="rect">
            <a:avLst/>
          </a:prstGeom>
        </p:spPr>
      </p:pic>
      <p:pic>
        <p:nvPicPr>
          <p:cNvPr id="6" name="Bildobjekt 6" descr="En bild som visar inomhus, liten, kök, sitter&#10;&#10;Beskrivning genererad med mycket hög exakthet">
            <a:extLst>
              <a:ext uri="{FF2B5EF4-FFF2-40B4-BE49-F238E27FC236}">
                <a16:creationId xmlns:a16="http://schemas.microsoft.com/office/drawing/2014/main" id="{E9BECC19-F27C-48ED-AD2C-216EE0498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527210" y="3011338"/>
            <a:ext cx="3835880" cy="2848155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DDFA8B99-7D8B-44BE-92DD-38705DCFE8B4}"/>
              </a:ext>
            </a:extLst>
          </p:cNvPr>
          <p:cNvSpPr txBox="1"/>
          <p:nvPr/>
        </p:nvSpPr>
        <p:spPr>
          <a:xfrm>
            <a:off x="209910" y="3272287"/>
            <a:ext cx="274320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dirty="0">
                <a:cs typeface="Calibri"/>
              </a:rPr>
              <a:t>Börje </a:t>
            </a:r>
            <a:r>
              <a:rPr lang="sv-SE" b="1" dirty="0" err="1">
                <a:cs typeface="Calibri"/>
              </a:rPr>
              <a:t>works</a:t>
            </a:r>
            <a:r>
              <a:rPr lang="sv-SE" b="1" dirty="0">
                <a:cs typeface="Calibri"/>
              </a:rPr>
              <a:t> in the tech departement at </a:t>
            </a:r>
            <a:r>
              <a:rPr lang="sv-SE" b="1" dirty="0" err="1">
                <a:cs typeface="Calibri"/>
              </a:rPr>
              <a:t>our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school</a:t>
            </a:r>
            <a:r>
              <a:rPr lang="sv-SE" b="1" dirty="0">
                <a:cs typeface="Calibri"/>
              </a:rPr>
              <a:t>. </a:t>
            </a:r>
            <a:r>
              <a:rPr lang="sv-SE" b="1" dirty="0" err="1">
                <a:cs typeface="Calibri"/>
              </a:rPr>
              <a:t>He</a:t>
            </a:r>
            <a:r>
              <a:rPr lang="sv-SE" b="1" dirty="0">
                <a:cs typeface="Calibri"/>
              </a:rPr>
              <a:t> has an extreme </a:t>
            </a:r>
            <a:r>
              <a:rPr lang="sv-SE" b="1" dirty="0" err="1">
                <a:cs typeface="Calibri"/>
              </a:rPr>
              <a:t>workload</a:t>
            </a:r>
            <a:r>
              <a:rPr lang="sv-SE" b="1" dirty="0">
                <a:cs typeface="Calibri"/>
              </a:rPr>
              <a:t> on </a:t>
            </a:r>
            <a:r>
              <a:rPr lang="sv-SE" b="1" dirty="0" err="1">
                <a:cs typeface="Calibri"/>
              </a:rPr>
              <a:t>his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shoulders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every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day</a:t>
            </a:r>
            <a:r>
              <a:rPr lang="sv-SE" b="1" dirty="0">
                <a:cs typeface="Calibri"/>
              </a:rPr>
              <a:t>, </a:t>
            </a:r>
            <a:r>
              <a:rPr lang="sv-SE" b="1" dirty="0" err="1">
                <a:cs typeface="Calibri"/>
              </a:rPr>
              <a:t>but</a:t>
            </a:r>
            <a:r>
              <a:rPr lang="sv-SE" b="1" dirty="0">
                <a:cs typeface="Calibri"/>
              </a:rPr>
              <a:t> still </a:t>
            </a:r>
            <a:r>
              <a:rPr lang="sv-SE" b="1" dirty="0" err="1">
                <a:cs typeface="Calibri"/>
              </a:rPr>
              <a:t>takes</a:t>
            </a:r>
            <a:r>
              <a:rPr lang="sv-SE" b="1" dirty="0">
                <a:cs typeface="Calibri"/>
              </a:rPr>
              <a:t> the </a:t>
            </a:r>
            <a:r>
              <a:rPr lang="sv-SE" b="1" dirty="0" err="1">
                <a:cs typeface="Calibri"/>
              </a:rPr>
              <a:t>time</a:t>
            </a:r>
            <a:r>
              <a:rPr lang="sv-SE" b="1" dirty="0">
                <a:cs typeface="Calibri"/>
              </a:rPr>
              <a:t> to </a:t>
            </a:r>
            <a:r>
              <a:rPr lang="sv-SE" b="1" dirty="0" err="1">
                <a:cs typeface="Calibri"/>
              </a:rPr>
              <a:t>say</a:t>
            </a:r>
            <a:r>
              <a:rPr lang="sv-SE" b="1" dirty="0">
                <a:cs typeface="Calibri"/>
              </a:rPr>
              <a:t> hi and talk to all the students </a:t>
            </a:r>
            <a:r>
              <a:rPr lang="sv-SE" b="1" dirty="0" err="1">
                <a:cs typeface="Calibri"/>
              </a:rPr>
              <a:t>that</a:t>
            </a:r>
            <a:r>
              <a:rPr lang="sv-SE" b="1" dirty="0">
                <a:cs typeface="Calibri"/>
              </a:rPr>
              <a:t> stop by </a:t>
            </a:r>
            <a:r>
              <a:rPr lang="sv-SE" b="1" dirty="0" err="1">
                <a:cs typeface="Calibri"/>
              </a:rPr>
              <a:t>his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office</a:t>
            </a:r>
            <a:r>
              <a:rPr lang="sv-SE" b="1" dirty="0">
                <a:cs typeface="Calibri"/>
              </a:rPr>
              <a:t>.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2CCABBA-31B6-4CC8-9C83-679EE8A3250D}"/>
              </a:ext>
            </a:extLst>
          </p:cNvPr>
          <p:cNvSpPr txBox="1"/>
          <p:nvPr/>
        </p:nvSpPr>
        <p:spPr>
          <a:xfrm>
            <a:off x="6606935" y="3429539"/>
            <a:ext cx="209622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dirty="0">
                <a:cs typeface="Calibri"/>
              </a:rPr>
              <a:t>If </a:t>
            </a:r>
            <a:r>
              <a:rPr lang="sv-SE" b="1" dirty="0" err="1">
                <a:cs typeface="Calibri"/>
              </a:rPr>
              <a:t>you</a:t>
            </a:r>
            <a:r>
              <a:rPr lang="sv-SE" b="1" dirty="0">
                <a:cs typeface="Calibri"/>
              </a:rPr>
              <a:t> look </a:t>
            </a:r>
            <a:r>
              <a:rPr lang="sv-SE" b="1" dirty="0" err="1">
                <a:cs typeface="Calibri"/>
              </a:rPr>
              <a:t>closely</a:t>
            </a:r>
            <a:r>
              <a:rPr lang="sv-SE" b="1" dirty="0">
                <a:cs typeface="Calibri"/>
              </a:rPr>
              <a:t>, </a:t>
            </a:r>
            <a:r>
              <a:rPr lang="sv-SE" b="1" dirty="0" err="1">
                <a:cs typeface="Calibri"/>
              </a:rPr>
              <a:t>you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can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see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that</a:t>
            </a:r>
            <a:r>
              <a:rPr lang="sv-SE" b="1" dirty="0">
                <a:cs typeface="Calibri"/>
              </a:rPr>
              <a:t> all the students in </a:t>
            </a:r>
            <a:r>
              <a:rPr lang="sv-SE" b="1" dirty="0" err="1">
                <a:cs typeface="Calibri"/>
              </a:rPr>
              <a:t>this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picture</a:t>
            </a:r>
            <a:r>
              <a:rPr lang="sv-SE" b="1" dirty="0">
                <a:cs typeface="Calibri"/>
              </a:rPr>
              <a:t> </a:t>
            </a:r>
            <a:r>
              <a:rPr lang="sv-SE" b="1" dirty="0" err="1">
                <a:cs typeface="Calibri"/>
              </a:rPr>
              <a:t>have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computers</a:t>
            </a:r>
            <a:r>
              <a:rPr lang="sv-SE" b="1" dirty="0">
                <a:cs typeface="Calibri"/>
              </a:rPr>
              <a:t> in front </a:t>
            </a:r>
            <a:r>
              <a:rPr lang="sv-SE" b="1" dirty="0" err="1">
                <a:cs typeface="Calibri"/>
              </a:rPr>
              <a:t>of</a:t>
            </a:r>
            <a:r>
              <a:rPr lang="sv-SE" b="1" dirty="0">
                <a:cs typeface="Calibri"/>
              </a:rPr>
              <a:t> </a:t>
            </a:r>
            <a:r>
              <a:rPr lang="sv-SE" b="1" dirty="0" err="1">
                <a:cs typeface="Calibri"/>
              </a:rPr>
              <a:t>them</a:t>
            </a:r>
            <a:r>
              <a:rPr lang="sv-SE" b="1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9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879035" y="-155516"/>
            <a:ext cx="10515600" cy="1325563"/>
          </a:xfrm>
        </p:spPr>
        <p:txBody>
          <a:bodyPr/>
          <a:lstStyle/>
          <a:p>
            <a:r>
              <a:rPr lang="sv-SE" u="sng" dirty="0"/>
              <a:t>The </a:t>
            </a:r>
            <a:r>
              <a:rPr lang="sv-SE" u="sng" dirty="0" err="1"/>
              <a:t>Adults</a:t>
            </a:r>
            <a:r>
              <a:rPr lang="sv-SE" u="sng" dirty="0"/>
              <a:t> of Hedda </a:t>
            </a:r>
            <a:r>
              <a:rPr lang="sv-SE" u="sng" dirty="0" err="1"/>
              <a:t>Wising</a:t>
            </a:r>
            <a:endParaRPr lang="sv-SE" u="sng" dirty="0"/>
          </a:p>
        </p:txBody>
      </p:sp>
      <p:pic>
        <p:nvPicPr>
          <p:cNvPr id="5" name="Bildobjekt 4" descr="En bild som visar inomhus, man, tittar, fönster&#10;&#10;Automatiskt genererad beskrivning">
            <a:extLst>
              <a:ext uri="{FF2B5EF4-FFF2-40B4-BE49-F238E27FC236}">
                <a16:creationId xmlns:a16="http://schemas.microsoft.com/office/drawing/2014/main" id="{88CC5CB8-FC3F-473E-97E1-5EDB0DEBE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6376" y="1681870"/>
            <a:ext cx="4094584" cy="3070938"/>
          </a:xfrm>
          <a:prstGeom prst="rect">
            <a:avLst/>
          </a:prstGeom>
        </p:spPr>
      </p:pic>
      <p:pic>
        <p:nvPicPr>
          <p:cNvPr id="7" name="Bildobjekt 6" descr="En bild som visar inomhus, öppen, fönster, tittar&#10;&#10;Automatiskt genererad beskrivning">
            <a:extLst>
              <a:ext uri="{FF2B5EF4-FFF2-40B4-BE49-F238E27FC236}">
                <a16:creationId xmlns:a16="http://schemas.microsoft.com/office/drawing/2014/main" id="{FB05A36B-B506-4ACE-9ABE-4D05E0AE8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89959" y="1681872"/>
            <a:ext cx="4094583" cy="3070938"/>
          </a:xfrm>
          <a:prstGeom prst="rect">
            <a:avLst/>
          </a:prstGeom>
        </p:spPr>
      </p:pic>
      <p:pic>
        <p:nvPicPr>
          <p:cNvPr id="9" name="Bildobjekt 8" descr="En bild som visar inomhus, sitter, fönster, katt&#10;&#10;Automatiskt genererad beskrivning">
            <a:extLst>
              <a:ext uri="{FF2B5EF4-FFF2-40B4-BE49-F238E27FC236}">
                <a16:creationId xmlns:a16="http://schemas.microsoft.com/office/drawing/2014/main" id="{ADADBFCB-1AC6-43F0-85E1-A2F05A209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71031" y="1681868"/>
            <a:ext cx="4094587" cy="3070940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BB514A70-DDE5-49EC-8D96-EFB029D2B94A}"/>
              </a:ext>
            </a:extLst>
          </p:cNvPr>
          <p:cNvSpPr txBox="1"/>
          <p:nvPr/>
        </p:nvSpPr>
        <p:spPr>
          <a:xfrm>
            <a:off x="838199" y="5427404"/>
            <a:ext cx="2883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/>
              <a:t>Our</a:t>
            </a:r>
            <a:r>
              <a:rPr lang="sv-SE" b="1" dirty="0"/>
              <a:t> vice-principal Johan Vallgårda </a:t>
            </a:r>
            <a:r>
              <a:rPr lang="sv-SE" b="1" dirty="0" err="1"/>
              <a:t>posing</a:t>
            </a:r>
            <a:r>
              <a:rPr lang="sv-SE" b="1" dirty="0"/>
              <a:t> for a </a:t>
            </a:r>
            <a:r>
              <a:rPr lang="sv-SE" b="1" dirty="0" err="1"/>
              <a:t>picture</a:t>
            </a:r>
            <a:r>
              <a:rPr lang="sv-SE" b="1" dirty="0"/>
              <a:t>. 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39249B5-75A1-440A-B6E9-3968D67A7625}"/>
              </a:ext>
            </a:extLst>
          </p:cNvPr>
          <p:cNvSpPr txBox="1"/>
          <p:nvPr/>
        </p:nvSpPr>
        <p:spPr>
          <a:xfrm>
            <a:off x="4311614" y="5427404"/>
            <a:ext cx="3568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/>
              <a:t>Some</a:t>
            </a:r>
            <a:r>
              <a:rPr lang="sv-SE" b="1" dirty="0"/>
              <a:t> </a:t>
            </a:r>
            <a:r>
              <a:rPr lang="sv-SE" b="1" dirty="0" err="1"/>
              <a:t>teachers</a:t>
            </a:r>
            <a:r>
              <a:rPr lang="sv-SE" b="1" dirty="0"/>
              <a:t> </a:t>
            </a:r>
            <a:r>
              <a:rPr lang="sv-SE" b="1" dirty="0" err="1"/>
              <a:t>seated</a:t>
            </a:r>
            <a:r>
              <a:rPr lang="sv-SE" b="1" dirty="0"/>
              <a:t> in the </a:t>
            </a:r>
            <a:r>
              <a:rPr lang="sv-SE" b="1" dirty="0" err="1"/>
              <a:t>teachers</a:t>
            </a:r>
            <a:r>
              <a:rPr lang="sv-SE" b="1" dirty="0"/>
              <a:t>’ lounge, </a:t>
            </a:r>
            <a:r>
              <a:rPr lang="sv-SE" b="1" dirty="0" err="1"/>
              <a:t>one</a:t>
            </a:r>
            <a:r>
              <a:rPr lang="sv-SE" b="1" dirty="0"/>
              <a:t> of </a:t>
            </a:r>
            <a:r>
              <a:rPr lang="sv-SE" b="1" dirty="0" err="1"/>
              <a:t>them</a:t>
            </a:r>
            <a:r>
              <a:rPr lang="sv-SE" b="1" dirty="0"/>
              <a:t> </a:t>
            </a:r>
            <a:r>
              <a:rPr lang="sv-SE" b="1" dirty="0" err="1"/>
              <a:t>pretend-reading</a:t>
            </a:r>
            <a:r>
              <a:rPr lang="sv-SE" b="1" dirty="0"/>
              <a:t> a </a:t>
            </a:r>
            <a:r>
              <a:rPr lang="sv-SE" b="1" dirty="0" err="1"/>
              <a:t>newspaper</a:t>
            </a:r>
            <a:r>
              <a:rPr lang="sv-SE" b="1" dirty="0"/>
              <a:t> to look </a:t>
            </a:r>
            <a:r>
              <a:rPr lang="sv-SE" b="1" dirty="0" err="1"/>
              <a:t>clever</a:t>
            </a:r>
            <a:r>
              <a:rPr lang="sv-SE" b="1" dirty="0"/>
              <a:t>.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506228C-DB63-41CE-B100-E830CC55EC90}"/>
              </a:ext>
            </a:extLst>
          </p:cNvPr>
          <p:cNvSpPr txBox="1"/>
          <p:nvPr/>
        </p:nvSpPr>
        <p:spPr>
          <a:xfrm>
            <a:off x="8136835" y="5427404"/>
            <a:ext cx="3865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Per-Olov (PO), </a:t>
            </a:r>
            <a:r>
              <a:rPr lang="sv-SE" b="1" dirty="0" err="1"/>
              <a:t>one</a:t>
            </a:r>
            <a:r>
              <a:rPr lang="sv-SE" b="1" dirty="0"/>
              <a:t> of </a:t>
            </a:r>
            <a:r>
              <a:rPr lang="sv-SE" b="1" dirty="0" err="1"/>
              <a:t>our</a:t>
            </a:r>
            <a:r>
              <a:rPr lang="sv-SE" b="1" dirty="0"/>
              <a:t> science and </a:t>
            </a:r>
            <a:r>
              <a:rPr lang="sv-SE" b="1" dirty="0" err="1"/>
              <a:t>maths</a:t>
            </a:r>
            <a:r>
              <a:rPr lang="sv-SE" b="1" dirty="0"/>
              <a:t> </a:t>
            </a:r>
            <a:r>
              <a:rPr lang="sv-SE" b="1" dirty="0" err="1"/>
              <a:t>teachers</a:t>
            </a:r>
            <a:r>
              <a:rPr lang="sv-SE" b="1" dirty="0"/>
              <a:t>, </a:t>
            </a:r>
            <a:r>
              <a:rPr lang="sv-SE" b="1" dirty="0" err="1"/>
              <a:t>grabbing</a:t>
            </a:r>
            <a:r>
              <a:rPr lang="sv-SE" b="1" dirty="0"/>
              <a:t> a </a:t>
            </a:r>
            <a:r>
              <a:rPr lang="sv-SE" b="1" dirty="0" err="1"/>
              <a:t>coffee</a:t>
            </a:r>
            <a:r>
              <a:rPr lang="sv-SE" b="1" dirty="0"/>
              <a:t> </a:t>
            </a:r>
            <a:r>
              <a:rPr lang="sv-SE" b="1" dirty="0" err="1"/>
              <a:t>inbetween</a:t>
            </a:r>
            <a:r>
              <a:rPr lang="sv-SE" b="1" dirty="0"/>
              <a:t> </a:t>
            </a:r>
            <a:r>
              <a:rPr lang="sv-SE" b="1" dirty="0" err="1"/>
              <a:t>lessons</a:t>
            </a:r>
            <a:r>
              <a:rPr lang="sv-SE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16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965781" y="-184136"/>
            <a:ext cx="10515600" cy="1325563"/>
          </a:xfrm>
        </p:spPr>
        <p:txBody>
          <a:bodyPr/>
          <a:lstStyle/>
          <a:p>
            <a:r>
              <a:rPr lang="sv-SE" u="sng" dirty="0" err="1"/>
              <a:t>Facts</a:t>
            </a:r>
            <a:r>
              <a:rPr lang="sv-SE" u="sng" dirty="0"/>
              <a:t> </a:t>
            </a:r>
            <a:r>
              <a:rPr lang="sv-SE" u="sng" dirty="0" err="1"/>
              <a:t>about</a:t>
            </a:r>
            <a:r>
              <a:rPr lang="sv-SE" u="sng" dirty="0"/>
              <a:t> Hedda </a:t>
            </a:r>
            <a:r>
              <a:rPr lang="sv-SE" u="sng" dirty="0" err="1"/>
              <a:t>Wising</a:t>
            </a:r>
            <a:endParaRPr lang="sv-SE" u="sng" dirty="0"/>
          </a:p>
        </p:txBody>
      </p:sp>
      <p:pic>
        <p:nvPicPr>
          <p:cNvPr id="7" name="Bildobjekt 6" descr="En bild som visar inomhus, sitter, bord, byggnad&#10;&#10;Automatiskt genererad beskrivning">
            <a:extLst>
              <a:ext uri="{FF2B5EF4-FFF2-40B4-BE49-F238E27FC236}">
                <a16:creationId xmlns:a16="http://schemas.microsoft.com/office/drawing/2014/main" id="{046399FC-7BE9-4FDC-9257-ACABB3B15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4584" y="1413417"/>
            <a:ext cx="3440205" cy="25801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4AE1F8F-EA2A-43C8-9A3F-294BB05CDCF7}"/>
              </a:ext>
            </a:extLst>
          </p:cNvPr>
          <p:cNvSpPr txBox="1"/>
          <p:nvPr/>
        </p:nvSpPr>
        <p:spPr>
          <a:xfrm>
            <a:off x="699623" y="4590817"/>
            <a:ext cx="36136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/>
              <a:t>Our</a:t>
            </a:r>
            <a:r>
              <a:rPr lang="sv-SE" b="1" dirty="0"/>
              <a:t> </a:t>
            </a:r>
            <a:r>
              <a:rPr lang="sv-SE" b="1" dirty="0" err="1"/>
              <a:t>school</a:t>
            </a:r>
            <a:r>
              <a:rPr lang="sv-SE" b="1" dirty="0"/>
              <a:t> </a:t>
            </a:r>
            <a:r>
              <a:rPr lang="sv-SE" b="1" dirty="0" err="1"/>
              <a:t>recently</a:t>
            </a:r>
            <a:r>
              <a:rPr lang="sv-SE" b="1" dirty="0"/>
              <a:t> </a:t>
            </a:r>
            <a:r>
              <a:rPr lang="sv-SE" b="1" dirty="0" err="1"/>
              <a:t>won</a:t>
            </a:r>
            <a:r>
              <a:rPr lang="sv-SE" b="1" dirty="0"/>
              <a:t> at a </a:t>
            </a:r>
            <a:r>
              <a:rPr lang="sv-SE" b="1" dirty="0" err="1"/>
              <a:t>soccer</a:t>
            </a:r>
            <a:r>
              <a:rPr lang="sv-SE" b="1" dirty="0"/>
              <a:t> game </a:t>
            </a:r>
            <a:r>
              <a:rPr lang="sv-SE" b="1" dirty="0" err="1"/>
              <a:t>against</a:t>
            </a:r>
            <a:r>
              <a:rPr lang="sv-SE" b="1" dirty="0"/>
              <a:t> </a:t>
            </a:r>
            <a:r>
              <a:rPr lang="sv-SE" b="1" dirty="0" err="1"/>
              <a:t>another</a:t>
            </a:r>
            <a:r>
              <a:rPr lang="sv-SE" b="1" dirty="0"/>
              <a:t> </a:t>
            </a:r>
            <a:r>
              <a:rPr lang="sv-SE" b="1" dirty="0" err="1"/>
              <a:t>school</a:t>
            </a:r>
            <a:r>
              <a:rPr lang="sv-SE" b="1" dirty="0"/>
              <a:t> in Härnösand. The students at Hedda </a:t>
            </a:r>
            <a:r>
              <a:rPr lang="sv-SE" b="1" dirty="0" err="1"/>
              <a:t>Wising</a:t>
            </a:r>
            <a:r>
              <a:rPr lang="sv-SE" b="1" dirty="0"/>
              <a:t> </a:t>
            </a:r>
            <a:r>
              <a:rPr lang="sv-SE" b="1" dirty="0" err="1"/>
              <a:t>have</a:t>
            </a:r>
            <a:r>
              <a:rPr lang="sv-SE" b="1" dirty="0"/>
              <a:t> </a:t>
            </a:r>
            <a:r>
              <a:rPr lang="sv-SE" b="1" dirty="0" err="1"/>
              <a:t>great</a:t>
            </a:r>
            <a:r>
              <a:rPr lang="sv-SE" b="1" dirty="0"/>
              <a:t> </a:t>
            </a:r>
            <a:r>
              <a:rPr lang="sv-SE" b="1" dirty="0" err="1"/>
              <a:t>school</a:t>
            </a:r>
            <a:r>
              <a:rPr lang="sv-SE" b="1" dirty="0"/>
              <a:t> spirit and </a:t>
            </a:r>
            <a:r>
              <a:rPr lang="sv-SE" b="1" dirty="0" err="1"/>
              <a:t>many</a:t>
            </a:r>
            <a:r>
              <a:rPr lang="sv-SE" b="1" dirty="0"/>
              <a:t> of </a:t>
            </a:r>
            <a:r>
              <a:rPr lang="sv-SE" b="1" dirty="0" err="1"/>
              <a:t>them</a:t>
            </a:r>
            <a:r>
              <a:rPr lang="sv-SE" b="1" dirty="0"/>
              <a:t> make an </a:t>
            </a:r>
            <a:r>
              <a:rPr lang="sv-SE" b="1" dirty="0" err="1"/>
              <a:t>effort</a:t>
            </a:r>
            <a:r>
              <a:rPr lang="sv-SE" b="1" dirty="0"/>
              <a:t> to </a:t>
            </a:r>
            <a:r>
              <a:rPr lang="sv-SE" b="1" dirty="0" err="1"/>
              <a:t>wear</a:t>
            </a:r>
            <a:r>
              <a:rPr lang="sv-SE" b="1" dirty="0"/>
              <a:t> the </a:t>
            </a:r>
            <a:r>
              <a:rPr lang="sv-SE" b="1" dirty="0" err="1"/>
              <a:t>shool’s</a:t>
            </a:r>
            <a:r>
              <a:rPr lang="sv-SE" b="1" dirty="0"/>
              <a:t> colors at </a:t>
            </a:r>
            <a:r>
              <a:rPr lang="sv-SE" b="1" dirty="0" err="1"/>
              <a:t>tournaments</a:t>
            </a:r>
            <a:r>
              <a:rPr lang="sv-SE" b="1" dirty="0"/>
              <a:t> and </a:t>
            </a:r>
            <a:r>
              <a:rPr lang="sv-SE" b="1" dirty="0" err="1"/>
              <a:t>such</a:t>
            </a:r>
            <a:r>
              <a:rPr lang="sv-SE" b="1" dirty="0"/>
              <a:t>. </a:t>
            </a:r>
          </a:p>
        </p:txBody>
      </p:sp>
      <p:pic>
        <p:nvPicPr>
          <p:cNvPr id="10" name="Bildobjekt 9" descr="En bild som visar fönster, inomhus, byggnad, sitter&#10;&#10;Automatiskt genererad beskrivning">
            <a:extLst>
              <a:ext uri="{FF2B5EF4-FFF2-40B4-BE49-F238E27FC236}">
                <a16:creationId xmlns:a16="http://schemas.microsoft.com/office/drawing/2014/main" id="{A04DD94F-3419-4654-B5DF-C394054A0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75896" y="1413417"/>
            <a:ext cx="3440208" cy="2580156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1316F20A-F984-4227-9FE0-317F8C031C86}"/>
              </a:ext>
            </a:extLst>
          </p:cNvPr>
          <p:cNvSpPr txBox="1"/>
          <p:nvPr/>
        </p:nvSpPr>
        <p:spPr>
          <a:xfrm>
            <a:off x="4658740" y="4590817"/>
            <a:ext cx="32200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Hedda </a:t>
            </a:r>
            <a:r>
              <a:rPr lang="sv-SE" b="1" dirty="0" err="1"/>
              <a:t>Wising</a:t>
            </a:r>
            <a:r>
              <a:rPr lang="sv-SE" b="1" dirty="0"/>
              <a:t> has a </a:t>
            </a:r>
            <a:r>
              <a:rPr lang="sv-SE" b="1" dirty="0" err="1"/>
              <a:t>very</a:t>
            </a:r>
            <a:r>
              <a:rPr lang="sv-SE" b="1" dirty="0"/>
              <a:t> </a:t>
            </a:r>
            <a:r>
              <a:rPr lang="sv-SE" b="1" dirty="0" err="1"/>
              <a:t>active</a:t>
            </a:r>
            <a:r>
              <a:rPr lang="sv-SE" b="1" dirty="0"/>
              <a:t> student council, </a:t>
            </a:r>
            <a:r>
              <a:rPr lang="sv-SE" b="1" dirty="0" err="1"/>
              <a:t>which</a:t>
            </a:r>
            <a:r>
              <a:rPr lang="sv-SE" b="1" dirty="0"/>
              <a:t> </a:t>
            </a:r>
            <a:r>
              <a:rPr lang="sv-SE" b="1" dirty="0" err="1"/>
              <a:t>regularly</a:t>
            </a:r>
            <a:r>
              <a:rPr lang="sv-SE" b="1" dirty="0"/>
              <a:t> </a:t>
            </a:r>
            <a:r>
              <a:rPr lang="sv-SE" b="1" dirty="0" err="1"/>
              <a:t>interacts</a:t>
            </a:r>
            <a:r>
              <a:rPr lang="sv-SE" b="1" dirty="0"/>
              <a:t> </a:t>
            </a:r>
            <a:r>
              <a:rPr lang="sv-SE" b="1" dirty="0" err="1"/>
              <a:t>with</a:t>
            </a:r>
            <a:r>
              <a:rPr lang="sv-SE" b="1" dirty="0"/>
              <a:t> the </a:t>
            </a:r>
            <a:r>
              <a:rPr lang="sv-SE" b="1" dirty="0" err="1"/>
              <a:t>school’s</a:t>
            </a:r>
            <a:r>
              <a:rPr lang="sv-SE" b="1" dirty="0"/>
              <a:t> </a:t>
            </a:r>
            <a:r>
              <a:rPr lang="sv-SE" b="1" dirty="0" err="1"/>
              <a:t>teachers</a:t>
            </a:r>
            <a:r>
              <a:rPr lang="sv-SE" b="1" dirty="0"/>
              <a:t> and </a:t>
            </a:r>
            <a:r>
              <a:rPr lang="sv-SE" b="1" dirty="0" err="1"/>
              <a:t>always</a:t>
            </a:r>
            <a:r>
              <a:rPr lang="sv-SE" b="1" dirty="0"/>
              <a:t> </a:t>
            </a:r>
            <a:r>
              <a:rPr lang="sv-SE" b="1" dirty="0" err="1"/>
              <a:t>tries</a:t>
            </a:r>
            <a:r>
              <a:rPr lang="sv-SE" b="1" dirty="0"/>
              <a:t> to make the </a:t>
            </a:r>
            <a:r>
              <a:rPr lang="sv-SE" b="1" dirty="0" err="1"/>
              <a:t>school</a:t>
            </a:r>
            <a:r>
              <a:rPr lang="sv-SE" b="1" dirty="0"/>
              <a:t> a </a:t>
            </a:r>
            <a:r>
              <a:rPr lang="sv-SE" b="1" dirty="0" err="1"/>
              <a:t>better</a:t>
            </a:r>
            <a:r>
              <a:rPr lang="sv-SE" b="1" dirty="0"/>
              <a:t> </a:t>
            </a:r>
            <a:r>
              <a:rPr lang="sv-SE" b="1" dirty="0" err="1"/>
              <a:t>place</a:t>
            </a:r>
            <a:r>
              <a:rPr lang="sv-SE" b="1" dirty="0"/>
              <a:t>!</a:t>
            </a:r>
          </a:p>
        </p:txBody>
      </p:sp>
      <p:pic>
        <p:nvPicPr>
          <p:cNvPr id="13" name="Bildobjekt 12" descr="En bild som visar fönster, inomhus, byggnad, sitter&#10;&#10;Automatiskt genererad beskrivning">
            <a:extLst>
              <a:ext uri="{FF2B5EF4-FFF2-40B4-BE49-F238E27FC236}">
                <a16:creationId xmlns:a16="http://schemas.microsoft.com/office/drawing/2014/main" id="{0B772C62-A5FF-455F-8F23-BB15A20BA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00236" y="1413414"/>
            <a:ext cx="3440209" cy="2580157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3E72C930-6DC8-4052-AA8A-21DD1C31944C}"/>
              </a:ext>
            </a:extLst>
          </p:cNvPr>
          <p:cNvSpPr txBox="1"/>
          <p:nvPr/>
        </p:nvSpPr>
        <p:spPr>
          <a:xfrm>
            <a:off x="8223581" y="4590817"/>
            <a:ext cx="36429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/>
              <a:t>Our</a:t>
            </a:r>
            <a:r>
              <a:rPr lang="sv-SE" b="1" dirty="0"/>
              <a:t> </a:t>
            </a:r>
            <a:r>
              <a:rPr lang="sv-SE" b="1" dirty="0" err="1"/>
              <a:t>school</a:t>
            </a:r>
            <a:r>
              <a:rPr lang="sv-SE" b="1" dirty="0"/>
              <a:t> is </a:t>
            </a:r>
            <a:r>
              <a:rPr lang="sv-SE" b="1" dirty="0" err="1"/>
              <a:t>very</a:t>
            </a:r>
            <a:r>
              <a:rPr lang="sv-SE" b="1" dirty="0"/>
              <a:t> </a:t>
            </a:r>
            <a:r>
              <a:rPr lang="sv-SE" b="1" dirty="0" err="1"/>
              <a:t>environmentally</a:t>
            </a:r>
            <a:r>
              <a:rPr lang="sv-SE" b="1" dirty="0"/>
              <a:t> </a:t>
            </a:r>
            <a:r>
              <a:rPr lang="sv-SE" b="1" dirty="0" err="1"/>
              <a:t>conscious</a:t>
            </a:r>
            <a:r>
              <a:rPr lang="sv-SE" b="1" dirty="0"/>
              <a:t>. The cafeteria serves at </a:t>
            </a:r>
            <a:r>
              <a:rPr lang="sv-SE" b="1" dirty="0" err="1"/>
              <a:t>least</a:t>
            </a:r>
            <a:r>
              <a:rPr lang="sv-SE" b="1" dirty="0"/>
              <a:t> </a:t>
            </a:r>
            <a:r>
              <a:rPr lang="sv-SE" b="1" dirty="0" err="1"/>
              <a:t>one</a:t>
            </a:r>
            <a:r>
              <a:rPr lang="sv-SE" b="1" dirty="0"/>
              <a:t> vegetarian option for lunch </a:t>
            </a:r>
            <a:r>
              <a:rPr lang="sv-SE" b="1" dirty="0" err="1"/>
              <a:t>every</a:t>
            </a:r>
            <a:r>
              <a:rPr lang="sv-SE" b="1" dirty="0"/>
              <a:t> </a:t>
            </a:r>
            <a:r>
              <a:rPr lang="sv-SE" b="1" dirty="0" err="1"/>
              <a:t>day</a:t>
            </a:r>
            <a:r>
              <a:rPr lang="sv-SE" b="1" dirty="0"/>
              <a:t> and </a:t>
            </a:r>
            <a:r>
              <a:rPr lang="sv-SE" b="1" dirty="0" err="1"/>
              <a:t>we</a:t>
            </a:r>
            <a:r>
              <a:rPr lang="sv-SE" b="1" dirty="0"/>
              <a:t> </a:t>
            </a:r>
            <a:r>
              <a:rPr lang="sv-SE" b="1" dirty="0" err="1"/>
              <a:t>are</a:t>
            </a:r>
            <a:r>
              <a:rPr lang="sv-SE" b="1" dirty="0"/>
              <a:t> </a:t>
            </a:r>
            <a:r>
              <a:rPr lang="sv-SE" b="1" dirty="0" err="1"/>
              <a:t>currently</a:t>
            </a:r>
            <a:r>
              <a:rPr lang="sv-SE" b="1" dirty="0"/>
              <a:t> in the process of </a:t>
            </a:r>
            <a:r>
              <a:rPr lang="sv-SE" b="1" dirty="0" err="1"/>
              <a:t>implementing</a:t>
            </a:r>
            <a:r>
              <a:rPr lang="sv-SE" b="1" dirty="0"/>
              <a:t> recycling stations </a:t>
            </a:r>
            <a:r>
              <a:rPr lang="sv-SE" b="1" dirty="0" err="1"/>
              <a:t>throughout</a:t>
            </a:r>
            <a:r>
              <a:rPr lang="sv-SE" b="1" dirty="0"/>
              <a:t> the </a:t>
            </a:r>
            <a:r>
              <a:rPr lang="sv-SE" b="1" dirty="0" err="1"/>
              <a:t>school</a:t>
            </a:r>
            <a:r>
              <a:rPr lang="sv-SE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4548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EB38849-89D7-4F0D-9FC3-BC1AE1D5E90C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47" b="37066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sv-SE" sz="3600" u="sng"/>
              <a:t>Thank you for your time!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1800"/>
              <a:t>We are very grateful for your little ”visit” to our school. We hope that it was an interesting, fun adventure for you!</a:t>
            </a:r>
          </a:p>
        </p:txBody>
      </p:sp>
    </p:spTree>
    <p:extLst>
      <p:ext uri="{BB962C8B-B14F-4D97-AF65-F5344CB8AC3E}">
        <p14:creationId xmlns:p14="http://schemas.microsoft.com/office/powerpoint/2010/main" val="42179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614096FFD616478C67822201A9A3C5" ma:contentTypeVersion="2" ma:contentTypeDescription="Skapa ett nytt dokument." ma:contentTypeScope="" ma:versionID="2a18e62ee28e0417b9aaadca3100d21f">
  <xsd:schema xmlns:xsd="http://www.w3.org/2001/XMLSchema" xmlns:xs="http://www.w3.org/2001/XMLSchema" xmlns:p="http://schemas.microsoft.com/office/2006/metadata/properties" xmlns:ns3="929a02dd-944b-46ab-896d-34d070c056bd" targetNamespace="http://schemas.microsoft.com/office/2006/metadata/properties" ma:root="true" ma:fieldsID="271d4337a51aac22334c5fc593d11a79" ns3:_="">
    <xsd:import namespace="929a02dd-944b-46ab-896d-34d070c056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a02dd-944b-46ab-896d-34d070c056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0020AB-B91A-4D47-9EDA-27624F2E89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a02dd-944b-46ab-896d-34d070c056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E2C1D2-20CA-45E6-B2F2-625E296FEC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17219D-8610-4FE5-9C4B-DBD4DCE0157E}">
  <ds:schemaRefs>
    <ds:schemaRef ds:uri="http://schemas.microsoft.com/office/infopath/2007/PartnerControls"/>
    <ds:schemaRef ds:uri="http://schemas.microsoft.com/office/2006/documentManagement/types"/>
    <ds:schemaRef ds:uri="929a02dd-944b-46ab-896d-34d070c056bd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642</Words>
  <Application>Microsoft Office PowerPoint</Application>
  <PresentationFormat>Bredbild</PresentationFormat>
  <Paragraphs>81</Paragraphs>
  <Slides>28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28</vt:i4>
      </vt:variant>
    </vt:vector>
  </HeadingPairs>
  <TitlesOfParts>
    <vt:vector size="38" baseType="lpstr">
      <vt:lpstr>Aharoni</vt:lpstr>
      <vt:lpstr>Aldhabi</vt:lpstr>
      <vt:lpstr>Aparajita</vt:lpstr>
      <vt:lpstr>Arial</vt:lpstr>
      <vt:lpstr>Arial Nova Light</vt:lpstr>
      <vt:lpstr>Calibri</vt:lpstr>
      <vt:lpstr>Calibri Light</vt:lpstr>
      <vt:lpstr>Sueca Text</vt:lpstr>
      <vt:lpstr>Office-tema</vt:lpstr>
      <vt:lpstr>1_Office-tema</vt:lpstr>
      <vt:lpstr>Sweden/Sverige</vt:lpstr>
      <vt:lpstr>Swedish mountains and nature</vt:lpstr>
      <vt:lpstr>The highest mouantain in Sweden is Kebnekaise and it´s 2106 m over the sea level. In sweden we have four seasons we have summer, authun, winter and spring. A whole 4 months is Sweden covered with a surface of a shiny and beautiful snow that makes the country a nice place to visit if you don't mind of the cold. </vt:lpstr>
      <vt:lpstr>In the summer of sweden its warm like any other country except for the mountains and lakes that are exceptional. In the south sweden it´s a lot of fields with pretty flovers and plants</vt:lpstr>
      <vt:lpstr>SNOW</vt:lpstr>
      <vt:lpstr>Hockey</vt:lpstr>
      <vt:lpstr>PowerPoint-presentation</vt:lpstr>
      <vt:lpstr>EPA tractor </vt:lpstr>
      <vt:lpstr>     </vt:lpstr>
      <vt:lpstr>The wikings in Sweden lived there from 700 a.kr to 1100 a.kr</vt:lpstr>
      <vt:lpstr>Wikings</vt:lpstr>
      <vt:lpstr>Härnösand</vt:lpstr>
      <vt:lpstr>This is called technichus. </vt:lpstr>
      <vt:lpstr>                             BURGERS </vt:lpstr>
      <vt:lpstr>                                 SALTVIK</vt:lpstr>
      <vt:lpstr>            Höga Kusten</vt:lpstr>
      <vt:lpstr>Hotell Höga Kusten</vt:lpstr>
      <vt:lpstr>Härnö gin</vt:lpstr>
      <vt:lpstr>      </vt:lpstr>
      <vt:lpstr>The School of Hedda Wising</vt:lpstr>
      <vt:lpstr>The School at the Hill Top</vt:lpstr>
      <vt:lpstr>Our Values and Guidelines</vt:lpstr>
      <vt:lpstr>Hall of Lights</vt:lpstr>
      <vt:lpstr>A Study in the Arts</vt:lpstr>
      <vt:lpstr>Online Classrooms </vt:lpstr>
      <vt:lpstr>The Adults of Hedda Wising</vt:lpstr>
      <vt:lpstr>Facts about Hedda Wising</vt:lpstr>
      <vt:lpstr>Thank you for your time!</vt:lpstr>
    </vt:vector>
  </TitlesOfParts>
  <Company>Härnösands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Björn Hedenberg</dc:creator>
  <cp:lastModifiedBy>Björn Hedenberg</cp:lastModifiedBy>
  <cp:revision>7</cp:revision>
  <dcterms:created xsi:type="dcterms:W3CDTF">2019-12-10T13:08:59Z</dcterms:created>
  <dcterms:modified xsi:type="dcterms:W3CDTF">2020-01-13T14:07:35Z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0x0101003F614096FFD616478C67822201A9A3C5</vt:lpwstr>
  </property>
</Properties>
</file>